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8"/>
  </p:sldMasterIdLst>
  <p:sldIdLst>
    <p:sldId id="256" r:id="rId49"/>
    <p:sldId id="257" r:id="rId50"/>
    <p:sldId id="259" r:id="rId51"/>
    <p:sldId id="284" r:id="rId52"/>
    <p:sldId id="285" r:id="rId53"/>
    <p:sldId id="281" r:id="rId54"/>
    <p:sldId id="280" r:id="rId55"/>
    <p:sldId id="278" r:id="rId56"/>
    <p:sldId id="260" r:id="rId57"/>
    <p:sldId id="266" r:id="rId58"/>
    <p:sldId id="267" r:id="rId59"/>
    <p:sldId id="262" r:id="rId60"/>
    <p:sldId id="263" r:id="rId61"/>
    <p:sldId id="264" r:id="rId62"/>
    <p:sldId id="265" r:id="rId63"/>
    <p:sldId id="270" r:id="rId64"/>
    <p:sldId id="271" r:id="rId65"/>
    <p:sldId id="272" r:id="rId66"/>
    <p:sldId id="269" r:id="rId67"/>
    <p:sldId id="273" r:id="rId68"/>
    <p:sldId id="274" r:id="rId69"/>
    <p:sldId id="275" r:id="rId70"/>
    <p:sldId id="282" r:id="rId71"/>
    <p:sldId id="283" r:id="rId72"/>
    <p:sldId id="286" r:id="rId73"/>
    <p:sldId id="261" r:id="rId74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slide" Target="slides/slide15.xml"/><Relationship Id="rId68" Type="http://schemas.openxmlformats.org/officeDocument/2006/relationships/slide" Target="slides/slide20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66" Type="http://schemas.openxmlformats.org/officeDocument/2006/relationships/slide" Target="slides/slide18.xml"/><Relationship Id="rId74" Type="http://schemas.openxmlformats.org/officeDocument/2006/relationships/slide" Target="slides/slide26.xml"/><Relationship Id="rId5" Type="http://schemas.openxmlformats.org/officeDocument/2006/relationships/customXml" Target="../customXml/item5.xml"/><Relationship Id="rId61" Type="http://schemas.openxmlformats.org/officeDocument/2006/relationships/slide" Target="slides/slide13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slideMaster" Target="slideMasters/slideMaster1.xml"/><Relationship Id="rId56" Type="http://schemas.openxmlformats.org/officeDocument/2006/relationships/slide" Target="slides/slide8.xml"/><Relationship Id="rId64" Type="http://schemas.openxmlformats.org/officeDocument/2006/relationships/slide" Target="slides/slide16.xml"/><Relationship Id="rId69" Type="http://schemas.openxmlformats.org/officeDocument/2006/relationships/slide" Target="slides/slide21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11.xml"/><Relationship Id="rId67" Type="http://schemas.openxmlformats.org/officeDocument/2006/relationships/slide" Target="slides/slide19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6.xml"/><Relationship Id="rId62" Type="http://schemas.openxmlformats.org/officeDocument/2006/relationships/slide" Target="slides/slide14.xml"/><Relationship Id="rId70" Type="http://schemas.openxmlformats.org/officeDocument/2006/relationships/slide" Target="slides/slide22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openxmlformats.org/officeDocument/2006/relationships/slide" Target="slides/slide25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23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820934-50DB-4EA1-B095-C6A1430DAB7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BR"/>
        </a:p>
      </dgm:t>
    </dgm:pt>
    <dgm:pt modelId="{6C0F35B7-498C-4CD6-8275-DDF5363E0C14}">
      <dgm:prSet phldrT="[Texto]" custT="1"/>
      <dgm:spPr/>
      <dgm:t>
        <a:bodyPr/>
        <a:lstStyle/>
        <a:p>
          <a:r>
            <a:rPr lang="pt-BR" sz="4800" dirty="0"/>
            <a:t>Moléculas</a:t>
          </a:r>
        </a:p>
      </dgm:t>
    </dgm:pt>
    <dgm:pt modelId="{3683DE69-52EA-4B43-8BD7-09FCEF83FC67}" type="parTrans" cxnId="{CCA50FC7-56E7-43CC-9E57-5B9112D38834}">
      <dgm:prSet/>
      <dgm:spPr/>
      <dgm:t>
        <a:bodyPr/>
        <a:lstStyle/>
        <a:p>
          <a:endParaRPr lang="pt-BR"/>
        </a:p>
      </dgm:t>
    </dgm:pt>
    <dgm:pt modelId="{670DCC24-B5E1-48EF-A5C4-C0FC840565B9}" type="sibTrans" cxnId="{CCA50FC7-56E7-43CC-9E57-5B9112D38834}">
      <dgm:prSet/>
      <dgm:spPr/>
      <dgm:t>
        <a:bodyPr/>
        <a:lstStyle/>
        <a:p>
          <a:endParaRPr lang="pt-BR"/>
        </a:p>
      </dgm:t>
    </dgm:pt>
    <dgm:pt modelId="{75BA9D48-827D-4C05-96F5-0241B5183EC2}">
      <dgm:prSet phldrT="[Texto]"/>
      <dgm:spPr/>
      <dgm:t>
        <a:bodyPr/>
        <a:lstStyle/>
        <a:p>
          <a:r>
            <a:rPr lang="pt-BR" dirty="0"/>
            <a:t>Anticorpos monoclonais</a:t>
          </a:r>
        </a:p>
      </dgm:t>
    </dgm:pt>
    <dgm:pt modelId="{A11627A6-0908-4A64-9A06-40B0401781B2}" type="parTrans" cxnId="{EC88F420-38AE-4190-88BC-1BBCD181440E}">
      <dgm:prSet/>
      <dgm:spPr/>
      <dgm:t>
        <a:bodyPr/>
        <a:lstStyle/>
        <a:p>
          <a:endParaRPr lang="pt-BR"/>
        </a:p>
      </dgm:t>
    </dgm:pt>
    <dgm:pt modelId="{86EF629A-DA23-405B-B78C-4ACBB7051BAA}" type="sibTrans" cxnId="{EC88F420-38AE-4190-88BC-1BBCD181440E}">
      <dgm:prSet/>
      <dgm:spPr/>
      <dgm:t>
        <a:bodyPr/>
        <a:lstStyle/>
        <a:p>
          <a:endParaRPr lang="pt-BR"/>
        </a:p>
      </dgm:t>
    </dgm:pt>
    <dgm:pt modelId="{BCBC6B09-69C4-4493-89CD-3B43DF8EC4E4}">
      <dgm:prSet phldrT="[Texto]"/>
      <dgm:spPr/>
      <dgm:t>
        <a:bodyPr/>
        <a:lstStyle/>
        <a:p>
          <a:r>
            <a:rPr lang="pt-BR" dirty="0"/>
            <a:t>Anticorpos </a:t>
          </a:r>
          <a:r>
            <a:rPr lang="pt-BR" dirty="0" err="1"/>
            <a:t>policlonais</a:t>
          </a:r>
          <a:endParaRPr lang="pt-BR" dirty="0"/>
        </a:p>
      </dgm:t>
    </dgm:pt>
    <dgm:pt modelId="{6F51F187-DDB3-445C-80D0-86F5671E459D}" type="parTrans" cxnId="{5B8F971D-7695-4F80-89A9-7C4EE62F381D}">
      <dgm:prSet/>
      <dgm:spPr/>
      <dgm:t>
        <a:bodyPr/>
        <a:lstStyle/>
        <a:p>
          <a:endParaRPr lang="pt-BR"/>
        </a:p>
      </dgm:t>
    </dgm:pt>
    <dgm:pt modelId="{5955A577-88A9-4800-AC96-F739202F4828}" type="sibTrans" cxnId="{5B8F971D-7695-4F80-89A9-7C4EE62F381D}">
      <dgm:prSet/>
      <dgm:spPr/>
      <dgm:t>
        <a:bodyPr/>
        <a:lstStyle/>
        <a:p>
          <a:endParaRPr lang="pt-BR"/>
        </a:p>
      </dgm:t>
    </dgm:pt>
    <dgm:pt modelId="{BC01D2D8-5947-46CD-81B8-B940E1F67A80}">
      <dgm:prSet phldrT="[Texto]"/>
      <dgm:spPr/>
      <dgm:t>
        <a:bodyPr/>
        <a:lstStyle/>
        <a:p>
          <a:r>
            <a:rPr lang="pt-BR" dirty="0"/>
            <a:t>Proteínas recombinantes</a:t>
          </a:r>
        </a:p>
      </dgm:t>
    </dgm:pt>
    <dgm:pt modelId="{39728517-EB1A-4998-B5D2-C4BF81DA690D}" type="parTrans" cxnId="{C2C4055E-C4DD-4647-A56B-1496C98AFE9C}">
      <dgm:prSet/>
      <dgm:spPr/>
      <dgm:t>
        <a:bodyPr/>
        <a:lstStyle/>
        <a:p>
          <a:endParaRPr lang="pt-BR"/>
        </a:p>
      </dgm:t>
    </dgm:pt>
    <dgm:pt modelId="{D2B4C20A-5860-40D0-8CB0-BE7D16E85AFE}" type="sibTrans" cxnId="{C2C4055E-C4DD-4647-A56B-1496C98AFE9C}">
      <dgm:prSet/>
      <dgm:spPr/>
      <dgm:t>
        <a:bodyPr/>
        <a:lstStyle/>
        <a:p>
          <a:endParaRPr lang="pt-BR"/>
        </a:p>
      </dgm:t>
    </dgm:pt>
    <dgm:pt modelId="{5F5EF9BF-A624-4EBA-BE79-0AA5141D4915}" type="pres">
      <dgm:prSet presAssocID="{68820934-50DB-4EA1-B095-C6A1430DAB7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827E611-82DE-4792-96C5-7DFAC46DDB3E}" type="pres">
      <dgm:prSet presAssocID="{6C0F35B7-498C-4CD6-8275-DDF5363E0C14}" presName="root1" presStyleCnt="0"/>
      <dgm:spPr/>
    </dgm:pt>
    <dgm:pt modelId="{C52755B4-D87A-43E5-AF25-BF905BB1EA65}" type="pres">
      <dgm:prSet presAssocID="{6C0F35B7-498C-4CD6-8275-DDF5363E0C14}" presName="LevelOneTextNode" presStyleLbl="node0" presStyleIdx="0" presStyleCnt="1" custScaleY="51865">
        <dgm:presLayoutVars>
          <dgm:chPref val="3"/>
        </dgm:presLayoutVars>
      </dgm:prSet>
      <dgm:spPr/>
    </dgm:pt>
    <dgm:pt modelId="{AAE2A734-15A8-4395-A42F-E8B06879C25C}" type="pres">
      <dgm:prSet presAssocID="{6C0F35B7-498C-4CD6-8275-DDF5363E0C14}" presName="level2hierChild" presStyleCnt="0"/>
      <dgm:spPr/>
    </dgm:pt>
    <dgm:pt modelId="{9CF8FD6A-05D1-496C-85AC-31141170C3C2}" type="pres">
      <dgm:prSet presAssocID="{A11627A6-0908-4A64-9A06-40B0401781B2}" presName="conn2-1" presStyleLbl="parChTrans1D2" presStyleIdx="0" presStyleCnt="3"/>
      <dgm:spPr/>
    </dgm:pt>
    <dgm:pt modelId="{A5221AC1-5227-4D7B-8950-BE7FC6D76EBC}" type="pres">
      <dgm:prSet presAssocID="{A11627A6-0908-4A64-9A06-40B0401781B2}" presName="connTx" presStyleLbl="parChTrans1D2" presStyleIdx="0" presStyleCnt="3"/>
      <dgm:spPr/>
    </dgm:pt>
    <dgm:pt modelId="{7D12C7BB-CCE5-4650-89E7-8A3FA3E8A85A}" type="pres">
      <dgm:prSet presAssocID="{75BA9D48-827D-4C05-96F5-0241B5183EC2}" presName="root2" presStyleCnt="0"/>
      <dgm:spPr/>
    </dgm:pt>
    <dgm:pt modelId="{EAA73F59-EB02-4E43-AAD5-375912CAC8C8}" type="pres">
      <dgm:prSet presAssocID="{75BA9D48-827D-4C05-96F5-0241B5183EC2}" presName="LevelTwoTextNode" presStyleLbl="node2" presStyleIdx="0" presStyleCnt="3">
        <dgm:presLayoutVars>
          <dgm:chPref val="3"/>
        </dgm:presLayoutVars>
      </dgm:prSet>
      <dgm:spPr/>
    </dgm:pt>
    <dgm:pt modelId="{01A71E02-9A98-4E62-949E-BA446EA6F937}" type="pres">
      <dgm:prSet presAssocID="{75BA9D48-827D-4C05-96F5-0241B5183EC2}" presName="level3hierChild" presStyleCnt="0"/>
      <dgm:spPr/>
    </dgm:pt>
    <dgm:pt modelId="{E0192BBF-5365-418E-B90E-9B8BBBAE5877}" type="pres">
      <dgm:prSet presAssocID="{6F51F187-DDB3-445C-80D0-86F5671E459D}" presName="conn2-1" presStyleLbl="parChTrans1D2" presStyleIdx="1" presStyleCnt="3"/>
      <dgm:spPr/>
    </dgm:pt>
    <dgm:pt modelId="{C1106E32-03C8-4182-814B-6DB9E0E04F3C}" type="pres">
      <dgm:prSet presAssocID="{6F51F187-DDB3-445C-80D0-86F5671E459D}" presName="connTx" presStyleLbl="parChTrans1D2" presStyleIdx="1" presStyleCnt="3"/>
      <dgm:spPr/>
    </dgm:pt>
    <dgm:pt modelId="{3615DD0A-C4BF-4D62-94CF-0C1CEDE19C8B}" type="pres">
      <dgm:prSet presAssocID="{BCBC6B09-69C4-4493-89CD-3B43DF8EC4E4}" presName="root2" presStyleCnt="0"/>
      <dgm:spPr/>
    </dgm:pt>
    <dgm:pt modelId="{E89DC2E8-D511-4EB9-ABDD-EED46BACD434}" type="pres">
      <dgm:prSet presAssocID="{BCBC6B09-69C4-4493-89CD-3B43DF8EC4E4}" presName="LevelTwoTextNode" presStyleLbl="node2" presStyleIdx="1" presStyleCnt="3">
        <dgm:presLayoutVars>
          <dgm:chPref val="3"/>
        </dgm:presLayoutVars>
      </dgm:prSet>
      <dgm:spPr/>
    </dgm:pt>
    <dgm:pt modelId="{F8E230AE-0C49-407E-A708-96A0A2354105}" type="pres">
      <dgm:prSet presAssocID="{BCBC6B09-69C4-4493-89CD-3B43DF8EC4E4}" presName="level3hierChild" presStyleCnt="0"/>
      <dgm:spPr/>
    </dgm:pt>
    <dgm:pt modelId="{5617EE53-7D9A-4E7B-94DC-C4FA6521F9AE}" type="pres">
      <dgm:prSet presAssocID="{39728517-EB1A-4998-B5D2-C4BF81DA690D}" presName="conn2-1" presStyleLbl="parChTrans1D2" presStyleIdx="2" presStyleCnt="3"/>
      <dgm:spPr/>
    </dgm:pt>
    <dgm:pt modelId="{38D08D1E-E3CD-4452-ACE0-F73E1AB00105}" type="pres">
      <dgm:prSet presAssocID="{39728517-EB1A-4998-B5D2-C4BF81DA690D}" presName="connTx" presStyleLbl="parChTrans1D2" presStyleIdx="2" presStyleCnt="3"/>
      <dgm:spPr/>
    </dgm:pt>
    <dgm:pt modelId="{70FC5AEA-28F8-432F-8502-71154FE86A21}" type="pres">
      <dgm:prSet presAssocID="{BC01D2D8-5947-46CD-81B8-B940E1F67A80}" presName="root2" presStyleCnt="0"/>
      <dgm:spPr/>
    </dgm:pt>
    <dgm:pt modelId="{A1A810B4-CDEA-46C1-BD76-ABE0E5C1F402}" type="pres">
      <dgm:prSet presAssocID="{BC01D2D8-5947-46CD-81B8-B940E1F67A80}" presName="LevelTwoTextNode" presStyleLbl="node2" presStyleIdx="2" presStyleCnt="3">
        <dgm:presLayoutVars>
          <dgm:chPref val="3"/>
        </dgm:presLayoutVars>
      </dgm:prSet>
      <dgm:spPr/>
    </dgm:pt>
    <dgm:pt modelId="{FD6189AD-1FC5-4260-8C5B-BEFA2219C706}" type="pres">
      <dgm:prSet presAssocID="{BC01D2D8-5947-46CD-81B8-B940E1F67A80}" presName="level3hierChild" presStyleCnt="0"/>
      <dgm:spPr/>
    </dgm:pt>
  </dgm:ptLst>
  <dgm:cxnLst>
    <dgm:cxn modelId="{BFF82101-95FA-46A1-AD03-04516B67D9D2}" type="presOf" srcId="{6C0F35B7-498C-4CD6-8275-DDF5363E0C14}" destId="{C52755B4-D87A-43E5-AF25-BF905BB1EA65}" srcOrd="0" destOrd="0" presId="urn:microsoft.com/office/officeart/2008/layout/HorizontalMultiLevelHierarchy"/>
    <dgm:cxn modelId="{45BA0D0E-382C-4986-BB51-7BFDA44ACA94}" type="presOf" srcId="{68820934-50DB-4EA1-B095-C6A1430DAB7A}" destId="{5F5EF9BF-A624-4EBA-BE79-0AA5141D4915}" srcOrd="0" destOrd="0" presId="urn:microsoft.com/office/officeart/2008/layout/HorizontalMultiLevelHierarchy"/>
    <dgm:cxn modelId="{5B8F971D-7695-4F80-89A9-7C4EE62F381D}" srcId="{6C0F35B7-498C-4CD6-8275-DDF5363E0C14}" destId="{BCBC6B09-69C4-4493-89CD-3B43DF8EC4E4}" srcOrd="1" destOrd="0" parTransId="{6F51F187-DDB3-445C-80D0-86F5671E459D}" sibTransId="{5955A577-88A9-4800-AC96-F739202F4828}"/>
    <dgm:cxn modelId="{EC88F420-38AE-4190-88BC-1BBCD181440E}" srcId="{6C0F35B7-498C-4CD6-8275-DDF5363E0C14}" destId="{75BA9D48-827D-4C05-96F5-0241B5183EC2}" srcOrd="0" destOrd="0" parTransId="{A11627A6-0908-4A64-9A06-40B0401781B2}" sibTransId="{86EF629A-DA23-405B-B78C-4ACBB7051BAA}"/>
    <dgm:cxn modelId="{5A365A2B-4E78-405A-B224-9D3CED8AB301}" type="presOf" srcId="{6F51F187-DDB3-445C-80D0-86F5671E459D}" destId="{E0192BBF-5365-418E-B90E-9B8BBBAE5877}" srcOrd="0" destOrd="0" presId="urn:microsoft.com/office/officeart/2008/layout/HorizontalMultiLevelHierarchy"/>
    <dgm:cxn modelId="{C2C4055E-C4DD-4647-A56B-1496C98AFE9C}" srcId="{6C0F35B7-498C-4CD6-8275-DDF5363E0C14}" destId="{BC01D2D8-5947-46CD-81B8-B940E1F67A80}" srcOrd="2" destOrd="0" parTransId="{39728517-EB1A-4998-B5D2-C4BF81DA690D}" sibTransId="{D2B4C20A-5860-40D0-8CB0-BE7D16E85AFE}"/>
    <dgm:cxn modelId="{C69B6862-8F80-439A-A574-2A18CB5145CD}" type="presOf" srcId="{A11627A6-0908-4A64-9A06-40B0401781B2}" destId="{A5221AC1-5227-4D7B-8950-BE7FC6D76EBC}" srcOrd="1" destOrd="0" presId="urn:microsoft.com/office/officeart/2008/layout/HorizontalMultiLevelHierarchy"/>
    <dgm:cxn modelId="{7981FD4E-F5EA-49DB-A1A1-517DFC679FCA}" type="presOf" srcId="{39728517-EB1A-4998-B5D2-C4BF81DA690D}" destId="{5617EE53-7D9A-4E7B-94DC-C4FA6521F9AE}" srcOrd="0" destOrd="0" presId="urn:microsoft.com/office/officeart/2008/layout/HorizontalMultiLevelHierarchy"/>
    <dgm:cxn modelId="{F767994F-C26E-43F5-906F-CB3A4ADDDA78}" type="presOf" srcId="{6F51F187-DDB3-445C-80D0-86F5671E459D}" destId="{C1106E32-03C8-4182-814B-6DB9E0E04F3C}" srcOrd="1" destOrd="0" presId="urn:microsoft.com/office/officeart/2008/layout/HorizontalMultiLevelHierarchy"/>
    <dgm:cxn modelId="{2DC7DA6F-3E45-4F83-B576-A3CD22BC1D29}" type="presOf" srcId="{A11627A6-0908-4A64-9A06-40B0401781B2}" destId="{9CF8FD6A-05D1-496C-85AC-31141170C3C2}" srcOrd="0" destOrd="0" presId="urn:microsoft.com/office/officeart/2008/layout/HorizontalMultiLevelHierarchy"/>
    <dgm:cxn modelId="{E441A472-742B-4FAC-865D-0232ACD0AB4B}" type="presOf" srcId="{75BA9D48-827D-4C05-96F5-0241B5183EC2}" destId="{EAA73F59-EB02-4E43-AAD5-375912CAC8C8}" srcOrd="0" destOrd="0" presId="urn:microsoft.com/office/officeart/2008/layout/HorizontalMultiLevelHierarchy"/>
    <dgm:cxn modelId="{E8199874-7495-418B-B269-C5D3D25E2FA6}" type="presOf" srcId="{39728517-EB1A-4998-B5D2-C4BF81DA690D}" destId="{38D08D1E-E3CD-4452-ACE0-F73E1AB00105}" srcOrd="1" destOrd="0" presId="urn:microsoft.com/office/officeart/2008/layout/HorizontalMultiLevelHierarchy"/>
    <dgm:cxn modelId="{A2C86C55-314F-4B68-9D8E-799040EDEED5}" type="presOf" srcId="{BC01D2D8-5947-46CD-81B8-B940E1F67A80}" destId="{A1A810B4-CDEA-46C1-BD76-ABE0E5C1F402}" srcOrd="0" destOrd="0" presId="urn:microsoft.com/office/officeart/2008/layout/HorizontalMultiLevelHierarchy"/>
    <dgm:cxn modelId="{4D9C559F-7315-40C8-9D4E-67DEA519FFD2}" type="presOf" srcId="{BCBC6B09-69C4-4493-89CD-3B43DF8EC4E4}" destId="{E89DC2E8-D511-4EB9-ABDD-EED46BACD434}" srcOrd="0" destOrd="0" presId="urn:microsoft.com/office/officeart/2008/layout/HorizontalMultiLevelHierarchy"/>
    <dgm:cxn modelId="{CCA50FC7-56E7-43CC-9E57-5B9112D38834}" srcId="{68820934-50DB-4EA1-B095-C6A1430DAB7A}" destId="{6C0F35B7-498C-4CD6-8275-DDF5363E0C14}" srcOrd="0" destOrd="0" parTransId="{3683DE69-52EA-4B43-8BD7-09FCEF83FC67}" sibTransId="{670DCC24-B5E1-48EF-A5C4-C0FC840565B9}"/>
    <dgm:cxn modelId="{B4FF402F-0A18-4F6B-AD5F-38FCD313CB54}" type="presParOf" srcId="{5F5EF9BF-A624-4EBA-BE79-0AA5141D4915}" destId="{C827E611-82DE-4792-96C5-7DFAC46DDB3E}" srcOrd="0" destOrd="0" presId="urn:microsoft.com/office/officeart/2008/layout/HorizontalMultiLevelHierarchy"/>
    <dgm:cxn modelId="{8263E3ED-2971-46A7-9A77-4793D84387A7}" type="presParOf" srcId="{C827E611-82DE-4792-96C5-7DFAC46DDB3E}" destId="{C52755B4-D87A-43E5-AF25-BF905BB1EA65}" srcOrd="0" destOrd="0" presId="urn:microsoft.com/office/officeart/2008/layout/HorizontalMultiLevelHierarchy"/>
    <dgm:cxn modelId="{DC539785-9366-421D-BD84-D4CB7B87EF4C}" type="presParOf" srcId="{C827E611-82DE-4792-96C5-7DFAC46DDB3E}" destId="{AAE2A734-15A8-4395-A42F-E8B06879C25C}" srcOrd="1" destOrd="0" presId="urn:microsoft.com/office/officeart/2008/layout/HorizontalMultiLevelHierarchy"/>
    <dgm:cxn modelId="{45D8C421-57CB-416F-AC9A-DEB793B1C5C4}" type="presParOf" srcId="{AAE2A734-15A8-4395-A42F-E8B06879C25C}" destId="{9CF8FD6A-05D1-496C-85AC-31141170C3C2}" srcOrd="0" destOrd="0" presId="urn:microsoft.com/office/officeart/2008/layout/HorizontalMultiLevelHierarchy"/>
    <dgm:cxn modelId="{9EEA545D-F577-410D-A6B8-8324D7799594}" type="presParOf" srcId="{9CF8FD6A-05D1-496C-85AC-31141170C3C2}" destId="{A5221AC1-5227-4D7B-8950-BE7FC6D76EBC}" srcOrd="0" destOrd="0" presId="urn:microsoft.com/office/officeart/2008/layout/HorizontalMultiLevelHierarchy"/>
    <dgm:cxn modelId="{1CAB5D66-667F-4297-BD08-1FF69372E1BC}" type="presParOf" srcId="{AAE2A734-15A8-4395-A42F-E8B06879C25C}" destId="{7D12C7BB-CCE5-4650-89E7-8A3FA3E8A85A}" srcOrd="1" destOrd="0" presId="urn:microsoft.com/office/officeart/2008/layout/HorizontalMultiLevelHierarchy"/>
    <dgm:cxn modelId="{119EC23C-F876-451A-A6DC-36B88D346878}" type="presParOf" srcId="{7D12C7BB-CCE5-4650-89E7-8A3FA3E8A85A}" destId="{EAA73F59-EB02-4E43-AAD5-375912CAC8C8}" srcOrd="0" destOrd="0" presId="urn:microsoft.com/office/officeart/2008/layout/HorizontalMultiLevelHierarchy"/>
    <dgm:cxn modelId="{C4888F20-7B99-466C-AEBF-4B2F4546856B}" type="presParOf" srcId="{7D12C7BB-CCE5-4650-89E7-8A3FA3E8A85A}" destId="{01A71E02-9A98-4E62-949E-BA446EA6F937}" srcOrd="1" destOrd="0" presId="urn:microsoft.com/office/officeart/2008/layout/HorizontalMultiLevelHierarchy"/>
    <dgm:cxn modelId="{9070DCDA-A1E4-4A5B-B0CE-1C61BEEC55D4}" type="presParOf" srcId="{AAE2A734-15A8-4395-A42F-E8B06879C25C}" destId="{E0192BBF-5365-418E-B90E-9B8BBBAE5877}" srcOrd="2" destOrd="0" presId="urn:microsoft.com/office/officeart/2008/layout/HorizontalMultiLevelHierarchy"/>
    <dgm:cxn modelId="{6340D069-FF90-4E24-AACF-AA297483356E}" type="presParOf" srcId="{E0192BBF-5365-418E-B90E-9B8BBBAE5877}" destId="{C1106E32-03C8-4182-814B-6DB9E0E04F3C}" srcOrd="0" destOrd="0" presId="urn:microsoft.com/office/officeart/2008/layout/HorizontalMultiLevelHierarchy"/>
    <dgm:cxn modelId="{8EC14295-DC83-4A10-B939-646EEF9C8DF0}" type="presParOf" srcId="{AAE2A734-15A8-4395-A42F-E8B06879C25C}" destId="{3615DD0A-C4BF-4D62-94CF-0C1CEDE19C8B}" srcOrd="3" destOrd="0" presId="urn:microsoft.com/office/officeart/2008/layout/HorizontalMultiLevelHierarchy"/>
    <dgm:cxn modelId="{002C23CE-CA55-4697-BABC-72A1346A875A}" type="presParOf" srcId="{3615DD0A-C4BF-4D62-94CF-0C1CEDE19C8B}" destId="{E89DC2E8-D511-4EB9-ABDD-EED46BACD434}" srcOrd="0" destOrd="0" presId="urn:microsoft.com/office/officeart/2008/layout/HorizontalMultiLevelHierarchy"/>
    <dgm:cxn modelId="{B68A5362-9502-4681-8A1A-01693663B750}" type="presParOf" srcId="{3615DD0A-C4BF-4D62-94CF-0C1CEDE19C8B}" destId="{F8E230AE-0C49-407E-A708-96A0A2354105}" srcOrd="1" destOrd="0" presId="urn:microsoft.com/office/officeart/2008/layout/HorizontalMultiLevelHierarchy"/>
    <dgm:cxn modelId="{F07E0080-0838-46E0-9232-E146A2C82CBC}" type="presParOf" srcId="{AAE2A734-15A8-4395-A42F-E8B06879C25C}" destId="{5617EE53-7D9A-4E7B-94DC-C4FA6521F9AE}" srcOrd="4" destOrd="0" presId="urn:microsoft.com/office/officeart/2008/layout/HorizontalMultiLevelHierarchy"/>
    <dgm:cxn modelId="{41FCAD68-300F-4245-BECF-78E4A268EA6D}" type="presParOf" srcId="{5617EE53-7D9A-4E7B-94DC-C4FA6521F9AE}" destId="{38D08D1E-E3CD-4452-ACE0-F73E1AB00105}" srcOrd="0" destOrd="0" presId="urn:microsoft.com/office/officeart/2008/layout/HorizontalMultiLevelHierarchy"/>
    <dgm:cxn modelId="{37DA22B6-6A2E-4681-B5B6-826CF3D73046}" type="presParOf" srcId="{AAE2A734-15A8-4395-A42F-E8B06879C25C}" destId="{70FC5AEA-28F8-432F-8502-71154FE86A21}" srcOrd="5" destOrd="0" presId="urn:microsoft.com/office/officeart/2008/layout/HorizontalMultiLevelHierarchy"/>
    <dgm:cxn modelId="{459B0644-97AC-494E-9DDC-F8B3A6DC0666}" type="presParOf" srcId="{70FC5AEA-28F8-432F-8502-71154FE86A21}" destId="{A1A810B4-CDEA-46C1-BD76-ABE0E5C1F402}" srcOrd="0" destOrd="0" presId="urn:microsoft.com/office/officeart/2008/layout/HorizontalMultiLevelHierarchy"/>
    <dgm:cxn modelId="{6C98328F-7D7B-404A-AFE9-1E3B803C2C5B}" type="presParOf" srcId="{70FC5AEA-28F8-432F-8502-71154FE86A21}" destId="{FD6189AD-1FC5-4260-8C5B-BEFA2219C70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C76AF-17A6-4472-BFD4-35684ED65219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C0B0756A-D81B-41F7-8E62-3DD149396640}">
      <dgm:prSet phldrT="[Texto]" custT="1"/>
      <dgm:spPr/>
      <dgm:t>
        <a:bodyPr/>
        <a:lstStyle/>
        <a:p>
          <a:r>
            <a:rPr lang="pt-BR" sz="3600" dirty="0"/>
            <a:t>2020</a:t>
          </a:r>
        </a:p>
        <a:p>
          <a:r>
            <a:rPr lang="pt-BR" sz="3600" dirty="0"/>
            <a:t>US $447,92</a:t>
          </a:r>
        </a:p>
      </dgm:t>
    </dgm:pt>
    <dgm:pt modelId="{219753EE-0F3E-4821-A8F2-5D6912687948}" type="parTrans" cxnId="{A579C4DA-3132-49F8-93E4-CD0A0C222126}">
      <dgm:prSet/>
      <dgm:spPr/>
      <dgm:t>
        <a:bodyPr/>
        <a:lstStyle/>
        <a:p>
          <a:endParaRPr lang="pt-BR"/>
        </a:p>
      </dgm:t>
    </dgm:pt>
    <dgm:pt modelId="{6B0D0600-95D9-40CD-91C6-927C3614C2CE}" type="sibTrans" cxnId="{A579C4DA-3132-49F8-93E4-CD0A0C222126}">
      <dgm:prSet/>
      <dgm:spPr/>
      <dgm:t>
        <a:bodyPr/>
        <a:lstStyle/>
        <a:p>
          <a:endParaRPr lang="pt-BR"/>
        </a:p>
      </dgm:t>
    </dgm:pt>
    <dgm:pt modelId="{40E88E9E-BAF5-426E-B8B8-7ADEA9FB6383}">
      <dgm:prSet phldrT="[Texto]" custT="1"/>
      <dgm:spPr/>
      <dgm:t>
        <a:bodyPr/>
        <a:lstStyle/>
        <a:p>
          <a:r>
            <a:rPr lang="pt-BR" sz="3600" dirty="0"/>
            <a:t>2027</a:t>
          </a:r>
        </a:p>
        <a:p>
          <a:r>
            <a:rPr lang="pt-BR" sz="3600" dirty="0"/>
            <a:t>US $833,34 </a:t>
          </a:r>
        </a:p>
      </dgm:t>
    </dgm:pt>
    <dgm:pt modelId="{9CC5084A-7271-4238-AE03-AC19E639DC82}" type="parTrans" cxnId="{A175B327-D14E-466C-8F0D-6EF19CB592DF}">
      <dgm:prSet/>
      <dgm:spPr/>
      <dgm:t>
        <a:bodyPr/>
        <a:lstStyle/>
        <a:p>
          <a:endParaRPr lang="pt-BR"/>
        </a:p>
      </dgm:t>
    </dgm:pt>
    <dgm:pt modelId="{D757329C-7256-4C4C-A594-EE2460F9EEFD}" type="sibTrans" cxnId="{A175B327-D14E-466C-8F0D-6EF19CB592DF}">
      <dgm:prSet/>
      <dgm:spPr/>
      <dgm:t>
        <a:bodyPr/>
        <a:lstStyle/>
        <a:p>
          <a:endParaRPr lang="pt-BR"/>
        </a:p>
      </dgm:t>
    </dgm:pt>
    <dgm:pt modelId="{E6F88E12-A6B3-4477-AD24-906F30C71F51}" type="pres">
      <dgm:prSet presAssocID="{3D9C76AF-17A6-4472-BFD4-35684ED65219}" presName="arrowDiagram" presStyleCnt="0">
        <dgm:presLayoutVars>
          <dgm:chMax val="5"/>
          <dgm:dir/>
          <dgm:resizeHandles val="exact"/>
        </dgm:presLayoutVars>
      </dgm:prSet>
      <dgm:spPr/>
    </dgm:pt>
    <dgm:pt modelId="{DD4ADE23-19F3-4F8F-8784-470E8BD21513}" type="pres">
      <dgm:prSet presAssocID="{3D9C76AF-17A6-4472-BFD4-35684ED65219}" presName="arrow" presStyleLbl="bgShp" presStyleIdx="0" presStyleCnt="1"/>
      <dgm:spPr/>
    </dgm:pt>
    <dgm:pt modelId="{E05B793F-8FCB-4AC8-A7A2-FBEFA3765D51}" type="pres">
      <dgm:prSet presAssocID="{3D9C76AF-17A6-4472-BFD4-35684ED65219}" presName="arrowDiagram2" presStyleCnt="0"/>
      <dgm:spPr/>
    </dgm:pt>
    <dgm:pt modelId="{58936BD8-08F8-4A47-B1FE-C8807B93E4DB}" type="pres">
      <dgm:prSet presAssocID="{C0B0756A-D81B-41F7-8E62-3DD149396640}" presName="bullet2a" presStyleLbl="node1" presStyleIdx="0" presStyleCnt="2"/>
      <dgm:spPr/>
    </dgm:pt>
    <dgm:pt modelId="{51CABE79-2FCA-4738-9F60-F7971AB5C6C8}" type="pres">
      <dgm:prSet presAssocID="{C0B0756A-D81B-41F7-8E62-3DD149396640}" presName="textBox2a" presStyleLbl="revTx" presStyleIdx="0" presStyleCnt="2" custScaleX="132685" custScaleY="89905" custLinFactNeighborY="9328">
        <dgm:presLayoutVars>
          <dgm:bulletEnabled val="1"/>
        </dgm:presLayoutVars>
      </dgm:prSet>
      <dgm:spPr/>
    </dgm:pt>
    <dgm:pt modelId="{CC7A20E3-4751-463F-9CF2-67FC1E6B6964}" type="pres">
      <dgm:prSet presAssocID="{40E88E9E-BAF5-426E-B8B8-7ADEA9FB6383}" presName="bullet2b" presStyleLbl="node1" presStyleIdx="1" presStyleCnt="2"/>
      <dgm:spPr/>
    </dgm:pt>
    <dgm:pt modelId="{99768806-6C86-4976-A085-A7D8C6BF46DD}" type="pres">
      <dgm:prSet presAssocID="{40E88E9E-BAF5-426E-B8B8-7ADEA9FB6383}" presName="textBox2b" presStyleLbl="revTx" presStyleIdx="1" presStyleCnt="2" custScaleX="143964" custScaleY="51316" custLinFactNeighborX="5710" custLinFactNeighborY="-15120">
        <dgm:presLayoutVars>
          <dgm:bulletEnabled val="1"/>
        </dgm:presLayoutVars>
      </dgm:prSet>
      <dgm:spPr/>
    </dgm:pt>
  </dgm:ptLst>
  <dgm:cxnLst>
    <dgm:cxn modelId="{A175B327-D14E-466C-8F0D-6EF19CB592DF}" srcId="{3D9C76AF-17A6-4472-BFD4-35684ED65219}" destId="{40E88E9E-BAF5-426E-B8B8-7ADEA9FB6383}" srcOrd="1" destOrd="0" parTransId="{9CC5084A-7271-4238-AE03-AC19E639DC82}" sibTransId="{D757329C-7256-4C4C-A594-EE2460F9EEFD}"/>
    <dgm:cxn modelId="{9FAE4C8D-54D2-4EDB-ABC4-3FB7C56CD6C3}" type="presOf" srcId="{40E88E9E-BAF5-426E-B8B8-7ADEA9FB6383}" destId="{99768806-6C86-4976-A085-A7D8C6BF46DD}" srcOrd="0" destOrd="0" presId="urn:microsoft.com/office/officeart/2005/8/layout/arrow2"/>
    <dgm:cxn modelId="{1A265ABC-D27F-4171-A1F3-D0B6B151F729}" type="presOf" srcId="{3D9C76AF-17A6-4472-BFD4-35684ED65219}" destId="{E6F88E12-A6B3-4477-AD24-906F30C71F51}" srcOrd="0" destOrd="0" presId="urn:microsoft.com/office/officeart/2005/8/layout/arrow2"/>
    <dgm:cxn modelId="{A579C4DA-3132-49F8-93E4-CD0A0C222126}" srcId="{3D9C76AF-17A6-4472-BFD4-35684ED65219}" destId="{C0B0756A-D81B-41F7-8E62-3DD149396640}" srcOrd="0" destOrd="0" parTransId="{219753EE-0F3E-4821-A8F2-5D6912687948}" sibTransId="{6B0D0600-95D9-40CD-91C6-927C3614C2CE}"/>
    <dgm:cxn modelId="{715385FE-6C58-4E6B-B770-2A393F43F84A}" type="presOf" srcId="{C0B0756A-D81B-41F7-8E62-3DD149396640}" destId="{51CABE79-2FCA-4738-9F60-F7971AB5C6C8}" srcOrd="0" destOrd="0" presId="urn:microsoft.com/office/officeart/2005/8/layout/arrow2"/>
    <dgm:cxn modelId="{61C2E63F-2039-4193-B6F2-B831455F1739}" type="presParOf" srcId="{E6F88E12-A6B3-4477-AD24-906F30C71F51}" destId="{DD4ADE23-19F3-4F8F-8784-470E8BD21513}" srcOrd="0" destOrd="0" presId="urn:microsoft.com/office/officeart/2005/8/layout/arrow2"/>
    <dgm:cxn modelId="{CA56B8E1-2009-4EC8-BB23-940C99F2E3F0}" type="presParOf" srcId="{E6F88E12-A6B3-4477-AD24-906F30C71F51}" destId="{E05B793F-8FCB-4AC8-A7A2-FBEFA3765D51}" srcOrd="1" destOrd="0" presId="urn:microsoft.com/office/officeart/2005/8/layout/arrow2"/>
    <dgm:cxn modelId="{E4E8347F-10D9-4CF4-A555-1613F56054D9}" type="presParOf" srcId="{E05B793F-8FCB-4AC8-A7A2-FBEFA3765D51}" destId="{58936BD8-08F8-4A47-B1FE-C8807B93E4DB}" srcOrd="0" destOrd="0" presId="urn:microsoft.com/office/officeart/2005/8/layout/arrow2"/>
    <dgm:cxn modelId="{C49DF1CD-BE42-436C-ABCF-23C8DEFB2995}" type="presParOf" srcId="{E05B793F-8FCB-4AC8-A7A2-FBEFA3765D51}" destId="{51CABE79-2FCA-4738-9F60-F7971AB5C6C8}" srcOrd="1" destOrd="0" presId="urn:microsoft.com/office/officeart/2005/8/layout/arrow2"/>
    <dgm:cxn modelId="{C809FC5B-DD39-417E-AEAF-AFCB4BF5396A}" type="presParOf" srcId="{E05B793F-8FCB-4AC8-A7A2-FBEFA3765D51}" destId="{CC7A20E3-4751-463F-9CF2-67FC1E6B6964}" srcOrd="2" destOrd="0" presId="urn:microsoft.com/office/officeart/2005/8/layout/arrow2"/>
    <dgm:cxn modelId="{C618062C-0FF1-4A50-AC54-533D40D23036}" type="presParOf" srcId="{E05B793F-8FCB-4AC8-A7A2-FBEFA3765D51}" destId="{99768806-6C86-4976-A085-A7D8C6BF46DD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79FC92-C6D8-4B2A-902D-D0E00C88B317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48274C9-82B4-4FF3-A5FF-C15264237BA2}">
      <dgm:prSet phldrT="[Texto]"/>
      <dgm:spPr/>
      <dgm:t>
        <a:bodyPr/>
        <a:lstStyle/>
        <a:p>
          <a:r>
            <a:rPr lang="pt-BR" b="1" dirty="0"/>
            <a:t>Ecossistema de inovação</a:t>
          </a:r>
        </a:p>
      </dgm:t>
    </dgm:pt>
    <dgm:pt modelId="{B13D698A-EB0C-4BC3-A4C8-9997F69CE717}" type="parTrans" cxnId="{B84BABAE-08F4-4979-BDDF-A2641E25D095}">
      <dgm:prSet/>
      <dgm:spPr/>
      <dgm:t>
        <a:bodyPr/>
        <a:lstStyle/>
        <a:p>
          <a:endParaRPr lang="pt-BR" b="1"/>
        </a:p>
      </dgm:t>
    </dgm:pt>
    <dgm:pt modelId="{E78B18C2-2466-47B0-9485-7C57E202D8E8}" type="sibTrans" cxnId="{B84BABAE-08F4-4979-BDDF-A2641E25D095}">
      <dgm:prSet/>
      <dgm:spPr/>
      <dgm:t>
        <a:bodyPr/>
        <a:lstStyle/>
        <a:p>
          <a:endParaRPr lang="pt-BR" b="1"/>
        </a:p>
      </dgm:t>
    </dgm:pt>
    <dgm:pt modelId="{51FA2D95-F6A8-4BD2-A8E8-BDB70903933E}">
      <dgm:prSet phldrT="[Texto]"/>
      <dgm:spPr/>
      <dgm:t>
        <a:bodyPr/>
        <a:lstStyle/>
        <a:p>
          <a:r>
            <a:rPr lang="pt-BR" b="1" dirty="0"/>
            <a:t>Complexidade técnica</a:t>
          </a:r>
        </a:p>
      </dgm:t>
    </dgm:pt>
    <dgm:pt modelId="{E2447881-8AB6-4CA2-9DC2-7E87188DBB79}" type="parTrans" cxnId="{7BF89E79-0866-49BD-AC1C-DB19FD4E376B}">
      <dgm:prSet/>
      <dgm:spPr/>
      <dgm:t>
        <a:bodyPr/>
        <a:lstStyle/>
        <a:p>
          <a:endParaRPr lang="pt-BR" b="1"/>
        </a:p>
      </dgm:t>
    </dgm:pt>
    <dgm:pt modelId="{A9192CDB-02ED-4217-956A-A5023EB37595}" type="sibTrans" cxnId="{7BF89E79-0866-49BD-AC1C-DB19FD4E376B}">
      <dgm:prSet/>
      <dgm:spPr/>
      <dgm:t>
        <a:bodyPr/>
        <a:lstStyle/>
        <a:p>
          <a:endParaRPr lang="pt-BR" b="1"/>
        </a:p>
      </dgm:t>
    </dgm:pt>
    <dgm:pt modelId="{CAEB61BF-22E2-45A7-B4FE-3C3AE7A86D69}">
      <dgm:prSet phldrT="[Texto]"/>
      <dgm:spPr/>
      <dgm:t>
        <a:bodyPr/>
        <a:lstStyle/>
        <a:p>
          <a:r>
            <a:rPr lang="pt-BR" b="1" dirty="0"/>
            <a:t>Coprodução de valor</a:t>
          </a:r>
        </a:p>
      </dgm:t>
    </dgm:pt>
    <dgm:pt modelId="{629C1745-AB6F-437F-86F7-F0D49571F3E0}" type="parTrans" cxnId="{047A904F-8153-4276-AC08-68CEBA5CBC11}">
      <dgm:prSet/>
      <dgm:spPr/>
      <dgm:t>
        <a:bodyPr/>
        <a:lstStyle/>
        <a:p>
          <a:endParaRPr lang="pt-BR" b="1"/>
        </a:p>
      </dgm:t>
    </dgm:pt>
    <dgm:pt modelId="{16DBB34B-6824-4D56-991E-429BD013893E}" type="sibTrans" cxnId="{047A904F-8153-4276-AC08-68CEBA5CBC11}">
      <dgm:prSet/>
      <dgm:spPr/>
      <dgm:t>
        <a:bodyPr/>
        <a:lstStyle/>
        <a:p>
          <a:endParaRPr lang="pt-BR" b="1"/>
        </a:p>
      </dgm:t>
    </dgm:pt>
    <dgm:pt modelId="{916EF429-9710-45D1-9FAE-CB14E75DAB12}" type="pres">
      <dgm:prSet presAssocID="{8479FC92-C6D8-4B2A-902D-D0E00C88B317}" presName="Name0" presStyleCnt="0">
        <dgm:presLayoutVars>
          <dgm:dir/>
          <dgm:resizeHandles val="exact"/>
        </dgm:presLayoutVars>
      </dgm:prSet>
      <dgm:spPr/>
    </dgm:pt>
    <dgm:pt modelId="{0D78C39F-A22A-4E68-991B-4B29F940B85A}" type="pres">
      <dgm:prSet presAssocID="{748274C9-82B4-4FF3-A5FF-C15264237BA2}" presName="Name5" presStyleLbl="vennNode1" presStyleIdx="0" presStyleCnt="3">
        <dgm:presLayoutVars>
          <dgm:bulletEnabled val="1"/>
        </dgm:presLayoutVars>
      </dgm:prSet>
      <dgm:spPr/>
    </dgm:pt>
    <dgm:pt modelId="{2A262C5F-FD88-4A44-8DF8-CBB697EDF12B}" type="pres">
      <dgm:prSet presAssocID="{E78B18C2-2466-47B0-9485-7C57E202D8E8}" presName="space" presStyleCnt="0"/>
      <dgm:spPr/>
    </dgm:pt>
    <dgm:pt modelId="{BF0B980A-7F29-40FE-A615-0436D391E864}" type="pres">
      <dgm:prSet presAssocID="{51FA2D95-F6A8-4BD2-A8E8-BDB70903933E}" presName="Name5" presStyleLbl="vennNode1" presStyleIdx="1" presStyleCnt="3">
        <dgm:presLayoutVars>
          <dgm:bulletEnabled val="1"/>
        </dgm:presLayoutVars>
      </dgm:prSet>
      <dgm:spPr/>
    </dgm:pt>
    <dgm:pt modelId="{92514DE8-DEF1-4B15-B047-B7C709763AFB}" type="pres">
      <dgm:prSet presAssocID="{A9192CDB-02ED-4217-956A-A5023EB37595}" presName="space" presStyleCnt="0"/>
      <dgm:spPr/>
    </dgm:pt>
    <dgm:pt modelId="{8125B1BB-64A2-49FD-B83D-EF209B03C3E8}" type="pres">
      <dgm:prSet presAssocID="{CAEB61BF-22E2-45A7-B4FE-3C3AE7A86D69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4F72C211-D409-4837-ACCB-B77730C9B9BF}" type="presOf" srcId="{51FA2D95-F6A8-4BD2-A8E8-BDB70903933E}" destId="{BF0B980A-7F29-40FE-A615-0436D391E864}" srcOrd="0" destOrd="0" presId="urn:microsoft.com/office/officeart/2005/8/layout/venn3"/>
    <dgm:cxn modelId="{F4902730-4291-4268-A282-174FC4FB5C34}" type="presOf" srcId="{CAEB61BF-22E2-45A7-B4FE-3C3AE7A86D69}" destId="{8125B1BB-64A2-49FD-B83D-EF209B03C3E8}" srcOrd="0" destOrd="0" presId="urn:microsoft.com/office/officeart/2005/8/layout/venn3"/>
    <dgm:cxn modelId="{047A904F-8153-4276-AC08-68CEBA5CBC11}" srcId="{8479FC92-C6D8-4B2A-902D-D0E00C88B317}" destId="{CAEB61BF-22E2-45A7-B4FE-3C3AE7A86D69}" srcOrd="2" destOrd="0" parTransId="{629C1745-AB6F-437F-86F7-F0D49571F3E0}" sibTransId="{16DBB34B-6824-4D56-991E-429BD013893E}"/>
    <dgm:cxn modelId="{20FC1159-4AF5-4798-804B-09B77B0CD709}" type="presOf" srcId="{748274C9-82B4-4FF3-A5FF-C15264237BA2}" destId="{0D78C39F-A22A-4E68-991B-4B29F940B85A}" srcOrd="0" destOrd="0" presId="urn:microsoft.com/office/officeart/2005/8/layout/venn3"/>
    <dgm:cxn modelId="{7BF89E79-0866-49BD-AC1C-DB19FD4E376B}" srcId="{8479FC92-C6D8-4B2A-902D-D0E00C88B317}" destId="{51FA2D95-F6A8-4BD2-A8E8-BDB70903933E}" srcOrd="1" destOrd="0" parTransId="{E2447881-8AB6-4CA2-9DC2-7E87188DBB79}" sibTransId="{A9192CDB-02ED-4217-956A-A5023EB37595}"/>
    <dgm:cxn modelId="{B84BABAE-08F4-4979-BDDF-A2641E25D095}" srcId="{8479FC92-C6D8-4B2A-902D-D0E00C88B317}" destId="{748274C9-82B4-4FF3-A5FF-C15264237BA2}" srcOrd="0" destOrd="0" parTransId="{B13D698A-EB0C-4BC3-A4C8-9997F69CE717}" sibTransId="{E78B18C2-2466-47B0-9485-7C57E202D8E8}"/>
    <dgm:cxn modelId="{0763BABC-6E40-4AC1-A9FB-AECB38B91F8F}" type="presOf" srcId="{8479FC92-C6D8-4B2A-902D-D0E00C88B317}" destId="{916EF429-9710-45D1-9FAE-CB14E75DAB12}" srcOrd="0" destOrd="0" presId="urn:microsoft.com/office/officeart/2005/8/layout/venn3"/>
    <dgm:cxn modelId="{EDE2A4A7-7639-4543-8F1E-533C8A25C53A}" type="presParOf" srcId="{916EF429-9710-45D1-9FAE-CB14E75DAB12}" destId="{0D78C39F-A22A-4E68-991B-4B29F940B85A}" srcOrd="0" destOrd="0" presId="urn:microsoft.com/office/officeart/2005/8/layout/venn3"/>
    <dgm:cxn modelId="{5F5F2937-3E45-48FC-BF00-020155D699AB}" type="presParOf" srcId="{916EF429-9710-45D1-9FAE-CB14E75DAB12}" destId="{2A262C5F-FD88-4A44-8DF8-CBB697EDF12B}" srcOrd="1" destOrd="0" presId="urn:microsoft.com/office/officeart/2005/8/layout/venn3"/>
    <dgm:cxn modelId="{392BF8B6-59FD-4ABF-967A-35132A4BBB10}" type="presParOf" srcId="{916EF429-9710-45D1-9FAE-CB14E75DAB12}" destId="{BF0B980A-7F29-40FE-A615-0436D391E864}" srcOrd="2" destOrd="0" presId="urn:microsoft.com/office/officeart/2005/8/layout/venn3"/>
    <dgm:cxn modelId="{7F909891-D432-44FF-9F46-10CE91115581}" type="presParOf" srcId="{916EF429-9710-45D1-9FAE-CB14E75DAB12}" destId="{92514DE8-DEF1-4B15-B047-B7C709763AFB}" srcOrd="3" destOrd="0" presId="urn:microsoft.com/office/officeart/2005/8/layout/venn3"/>
    <dgm:cxn modelId="{8D5B341E-70AD-40C5-B778-35764F72A13D}" type="presParOf" srcId="{916EF429-9710-45D1-9FAE-CB14E75DAB12}" destId="{8125B1BB-64A2-49FD-B83D-EF209B03C3E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324178-B22C-4581-9347-218E9E5ED7E8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DADBB927-CD4E-49F4-9BE5-F2364E9E2F7A}">
      <dgm:prSet phldrT="[Texto]" custT="1"/>
      <dgm:spPr/>
      <dgm:t>
        <a:bodyPr/>
        <a:lstStyle/>
        <a:p>
          <a:r>
            <a:rPr lang="pt-BR" sz="3600" b="1" dirty="0">
              <a:solidFill>
                <a:schemeClr val="tx1"/>
              </a:solidFill>
            </a:rPr>
            <a:t>Pesquisa básica</a:t>
          </a:r>
        </a:p>
      </dgm:t>
    </dgm:pt>
    <dgm:pt modelId="{3D19FA5C-9434-4499-97E0-C63B0AC89B71}" type="parTrans" cxnId="{263F0B89-7000-499B-8084-76BF1D20387C}">
      <dgm:prSet/>
      <dgm:spPr/>
      <dgm:t>
        <a:bodyPr/>
        <a:lstStyle/>
        <a:p>
          <a:endParaRPr lang="pt-BR"/>
        </a:p>
      </dgm:t>
    </dgm:pt>
    <dgm:pt modelId="{73458585-1298-4D72-B73B-AE2302FCA65B}" type="sibTrans" cxnId="{263F0B89-7000-499B-8084-76BF1D20387C}">
      <dgm:prSet/>
      <dgm:spPr/>
      <dgm:t>
        <a:bodyPr/>
        <a:lstStyle/>
        <a:p>
          <a:endParaRPr lang="pt-BR"/>
        </a:p>
      </dgm:t>
    </dgm:pt>
    <dgm:pt modelId="{1906E09D-A722-421D-AD6C-AFD7D11434E4}">
      <dgm:prSet phldrT="[Texto]" custT="1"/>
      <dgm:spPr/>
      <dgm:t>
        <a:bodyPr/>
        <a:lstStyle/>
        <a:p>
          <a:r>
            <a:rPr lang="pt-BR" sz="3600" b="1" dirty="0">
              <a:solidFill>
                <a:schemeClr val="tx1"/>
              </a:solidFill>
            </a:rPr>
            <a:t>Estudos pré-clínicos</a:t>
          </a:r>
        </a:p>
      </dgm:t>
    </dgm:pt>
    <dgm:pt modelId="{154D59FB-BB5E-4FDB-ADF9-2C2A0E261A14}" type="parTrans" cxnId="{B3196888-FC9B-473F-A259-CC45392D06B1}">
      <dgm:prSet/>
      <dgm:spPr/>
      <dgm:t>
        <a:bodyPr/>
        <a:lstStyle/>
        <a:p>
          <a:endParaRPr lang="pt-BR"/>
        </a:p>
      </dgm:t>
    </dgm:pt>
    <dgm:pt modelId="{E79323A3-3688-4F48-8EB1-4F1DD2764481}" type="sibTrans" cxnId="{B3196888-FC9B-473F-A259-CC45392D06B1}">
      <dgm:prSet/>
      <dgm:spPr/>
      <dgm:t>
        <a:bodyPr/>
        <a:lstStyle/>
        <a:p>
          <a:endParaRPr lang="pt-BR"/>
        </a:p>
      </dgm:t>
    </dgm:pt>
    <dgm:pt modelId="{7C574F39-7C50-45E7-BFED-7DE15226B306}">
      <dgm:prSet phldrT="[Texto]" custT="1"/>
      <dgm:spPr/>
      <dgm:t>
        <a:bodyPr/>
        <a:lstStyle/>
        <a:p>
          <a:r>
            <a:rPr lang="pt-BR" sz="3600" b="1" dirty="0">
              <a:solidFill>
                <a:schemeClr val="tx1"/>
              </a:solidFill>
            </a:rPr>
            <a:t>Estudos clínicos</a:t>
          </a:r>
        </a:p>
      </dgm:t>
    </dgm:pt>
    <dgm:pt modelId="{953DD8C3-3101-4674-98AE-D81BEB7F48D0}" type="parTrans" cxnId="{158A7887-9A99-44FE-80F9-DBC22EC0C568}">
      <dgm:prSet/>
      <dgm:spPr/>
      <dgm:t>
        <a:bodyPr/>
        <a:lstStyle/>
        <a:p>
          <a:endParaRPr lang="pt-BR"/>
        </a:p>
      </dgm:t>
    </dgm:pt>
    <dgm:pt modelId="{BE3F7619-094C-449A-A2FD-2D3E9916EF39}" type="sibTrans" cxnId="{158A7887-9A99-44FE-80F9-DBC22EC0C568}">
      <dgm:prSet/>
      <dgm:spPr/>
      <dgm:t>
        <a:bodyPr/>
        <a:lstStyle/>
        <a:p>
          <a:endParaRPr lang="pt-BR"/>
        </a:p>
      </dgm:t>
    </dgm:pt>
    <dgm:pt modelId="{B0ED876F-7FB1-4AE1-AFDF-4978975A1FCB}">
      <dgm:prSet custT="1"/>
      <dgm:spPr/>
      <dgm:t>
        <a:bodyPr/>
        <a:lstStyle/>
        <a:p>
          <a:r>
            <a:rPr lang="pt-BR" sz="3600" b="1" dirty="0">
              <a:solidFill>
                <a:schemeClr val="tx1"/>
              </a:solidFill>
            </a:rPr>
            <a:t>Regulação</a:t>
          </a:r>
        </a:p>
      </dgm:t>
    </dgm:pt>
    <dgm:pt modelId="{B8CFBB42-A4B9-44D7-ADE8-CE492583B0D0}" type="parTrans" cxnId="{3DE72EEA-B518-46CB-BD3D-FF8E72668CA6}">
      <dgm:prSet/>
      <dgm:spPr/>
      <dgm:t>
        <a:bodyPr/>
        <a:lstStyle/>
        <a:p>
          <a:endParaRPr lang="pt-BR"/>
        </a:p>
      </dgm:t>
    </dgm:pt>
    <dgm:pt modelId="{A9F3578D-66D1-4273-8953-96F4A0BD3149}" type="sibTrans" cxnId="{3DE72EEA-B518-46CB-BD3D-FF8E72668CA6}">
      <dgm:prSet/>
      <dgm:spPr/>
      <dgm:t>
        <a:bodyPr/>
        <a:lstStyle/>
        <a:p>
          <a:endParaRPr lang="pt-BR"/>
        </a:p>
      </dgm:t>
    </dgm:pt>
    <dgm:pt modelId="{7FD3F3EF-263A-46B3-A8E4-EFD4C88B2778}">
      <dgm:prSet custT="1"/>
      <dgm:spPr/>
      <dgm:t>
        <a:bodyPr/>
        <a:lstStyle/>
        <a:p>
          <a:r>
            <a:rPr lang="pt-BR" sz="3600" b="1" dirty="0" err="1">
              <a:solidFill>
                <a:schemeClr val="tx1"/>
              </a:solidFill>
            </a:rPr>
            <a:t>Comercia-lização</a:t>
          </a:r>
          <a:endParaRPr lang="pt-BR" sz="3600" b="1" dirty="0">
            <a:solidFill>
              <a:schemeClr val="tx1"/>
            </a:solidFill>
          </a:endParaRPr>
        </a:p>
      </dgm:t>
    </dgm:pt>
    <dgm:pt modelId="{D2606947-8DC2-4F57-AB0F-E6AFDD9534C2}" type="parTrans" cxnId="{24652274-0ECE-4867-80A0-CC86E7398F96}">
      <dgm:prSet/>
      <dgm:spPr/>
      <dgm:t>
        <a:bodyPr/>
        <a:lstStyle/>
        <a:p>
          <a:endParaRPr lang="pt-BR"/>
        </a:p>
      </dgm:t>
    </dgm:pt>
    <dgm:pt modelId="{243D4AD3-8BF1-4E64-B858-CFB019B902ED}" type="sibTrans" cxnId="{24652274-0ECE-4867-80A0-CC86E7398F96}">
      <dgm:prSet/>
      <dgm:spPr/>
      <dgm:t>
        <a:bodyPr/>
        <a:lstStyle/>
        <a:p>
          <a:endParaRPr lang="pt-BR"/>
        </a:p>
      </dgm:t>
    </dgm:pt>
    <dgm:pt modelId="{A27572F5-9E3C-4DDB-BB16-9C0C2D22952E}" type="pres">
      <dgm:prSet presAssocID="{C8324178-B22C-4581-9347-218E9E5ED7E8}" presName="Name0" presStyleCnt="0">
        <dgm:presLayoutVars>
          <dgm:dir/>
          <dgm:animLvl val="lvl"/>
          <dgm:resizeHandles val="exact"/>
        </dgm:presLayoutVars>
      </dgm:prSet>
      <dgm:spPr/>
    </dgm:pt>
    <dgm:pt modelId="{D6790B04-3767-4647-815E-D6AAC5A7F092}" type="pres">
      <dgm:prSet presAssocID="{DADBB927-CD4E-49F4-9BE5-F2364E9E2F7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51B5CED-3A91-4C41-88F1-319895DFE548}" type="pres">
      <dgm:prSet presAssocID="{73458585-1298-4D72-B73B-AE2302FCA65B}" presName="parTxOnlySpace" presStyleCnt="0"/>
      <dgm:spPr/>
    </dgm:pt>
    <dgm:pt modelId="{63EE52D8-EDA2-4E0D-8D38-C28BB38B7EAB}" type="pres">
      <dgm:prSet presAssocID="{1906E09D-A722-421D-AD6C-AFD7D11434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625EF1C-CC39-4320-A871-53EC8726FA41}" type="pres">
      <dgm:prSet presAssocID="{E79323A3-3688-4F48-8EB1-4F1DD2764481}" presName="parTxOnlySpace" presStyleCnt="0"/>
      <dgm:spPr/>
    </dgm:pt>
    <dgm:pt modelId="{2EE303BF-031F-4116-9089-E6E80EAEA09B}" type="pres">
      <dgm:prSet presAssocID="{7C574F39-7C50-45E7-BFED-7DE15226B30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33B7990-948C-4AEC-9AC7-93FC13F765A6}" type="pres">
      <dgm:prSet presAssocID="{BE3F7619-094C-449A-A2FD-2D3E9916EF39}" presName="parTxOnlySpace" presStyleCnt="0"/>
      <dgm:spPr/>
    </dgm:pt>
    <dgm:pt modelId="{AAC3327E-7922-4BEA-9070-07F898E67A61}" type="pres">
      <dgm:prSet presAssocID="{B0ED876F-7FB1-4AE1-AFDF-4978975A1FC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6FBF11E-C3CB-4B06-98C9-12441352A7BC}" type="pres">
      <dgm:prSet presAssocID="{A9F3578D-66D1-4273-8953-96F4A0BD3149}" presName="parTxOnlySpace" presStyleCnt="0"/>
      <dgm:spPr/>
    </dgm:pt>
    <dgm:pt modelId="{C4C40DC0-AE60-4603-965C-F2DECA0AD4B0}" type="pres">
      <dgm:prSet presAssocID="{7FD3F3EF-263A-46B3-A8E4-EFD4C88B277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38EA90C-1C83-4962-A67D-3C301B66FFBF}" type="presOf" srcId="{DADBB927-CD4E-49F4-9BE5-F2364E9E2F7A}" destId="{D6790B04-3767-4647-815E-D6AAC5A7F092}" srcOrd="0" destOrd="0" presId="urn:microsoft.com/office/officeart/2005/8/layout/chevron1"/>
    <dgm:cxn modelId="{24652274-0ECE-4867-80A0-CC86E7398F96}" srcId="{C8324178-B22C-4581-9347-218E9E5ED7E8}" destId="{7FD3F3EF-263A-46B3-A8E4-EFD4C88B2778}" srcOrd="4" destOrd="0" parTransId="{D2606947-8DC2-4F57-AB0F-E6AFDD9534C2}" sibTransId="{243D4AD3-8BF1-4E64-B858-CFB019B902ED}"/>
    <dgm:cxn modelId="{158A7887-9A99-44FE-80F9-DBC22EC0C568}" srcId="{C8324178-B22C-4581-9347-218E9E5ED7E8}" destId="{7C574F39-7C50-45E7-BFED-7DE15226B306}" srcOrd="2" destOrd="0" parTransId="{953DD8C3-3101-4674-98AE-D81BEB7F48D0}" sibTransId="{BE3F7619-094C-449A-A2FD-2D3E9916EF39}"/>
    <dgm:cxn modelId="{B3196888-FC9B-473F-A259-CC45392D06B1}" srcId="{C8324178-B22C-4581-9347-218E9E5ED7E8}" destId="{1906E09D-A722-421D-AD6C-AFD7D11434E4}" srcOrd="1" destOrd="0" parTransId="{154D59FB-BB5E-4FDB-ADF9-2C2A0E261A14}" sibTransId="{E79323A3-3688-4F48-8EB1-4F1DD2764481}"/>
    <dgm:cxn modelId="{263F0B89-7000-499B-8084-76BF1D20387C}" srcId="{C8324178-B22C-4581-9347-218E9E5ED7E8}" destId="{DADBB927-CD4E-49F4-9BE5-F2364E9E2F7A}" srcOrd="0" destOrd="0" parTransId="{3D19FA5C-9434-4499-97E0-C63B0AC89B71}" sibTransId="{73458585-1298-4D72-B73B-AE2302FCA65B}"/>
    <dgm:cxn modelId="{6879089F-9846-49B8-BAA9-42378A3D9897}" type="presOf" srcId="{7FD3F3EF-263A-46B3-A8E4-EFD4C88B2778}" destId="{C4C40DC0-AE60-4603-965C-F2DECA0AD4B0}" srcOrd="0" destOrd="0" presId="urn:microsoft.com/office/officeart/2005/8/layout/chevron1"/>
    <dgm:cxn modelId="{54733DA5-212E-4F6B-A2CE-A506A9CEAFBE}" type="presOf" srcId="{7C574F39-7C50-45E7-BFED-7DE15226B306}" destId="{2EE303BF-031F-4116-9089-E6E80EAEA09B}" srcOrd="0" destOrd="0" presId="urn:microsoft.com/office/officeart/2005/8/layout/chevron1"/>
    <dgm:cxn modelId="{91E996B1-7CD5-459D-A12E-DE11A3AC1F83}" type="presOf" srcId="{1906E09D-A722-421D-AD6C-AFD7D11434E4}" destId="{63EE52D8-EDA2-4E0D-8D38-C28BB38B7EAB}" srcOrd="0" destOrd="0" presId="urn:microsoft.com/office/officeart/2005/8/layout/chevron1"/>
    <dgm:cxn modelId="{C31A46CB-57B6-4A75-96CC-A326CF442C7A}" type="presOf" srcId="{C8324178-B22C-4581-9347-218E9E5ED7E8}" destId="{A27572F5-9E3C-4DDB-BB16-9C0C2D22952E}" srcOrd="0" destOrd="0" presId="urn:microsoft.com/office/officeart/2005/8/layout/chevron1"/>
    <dgm:cxn modelId="{C8D86DE3-A03C-4DB7-B196-E5025D722728}" type="presOf" srcId="{B0ED876F-7FB1-4AE1-AFDF-4978975A1FCB}" destId="{AAC3327E-7922-4BEA-9070-07F898E67A61}" srcOrd="0" destOrd="0" presId="urn:microsoft.com/office/officeart/2005/8/layout/chevron1"/>
    <dgm:cxn modelId="{3DE72EEA-B518-46CB-BD3D-FF8E72668CA6}" srcId="{C8324178-B22C-4581-9347-218E9E5ED7E8}" destId="{B0ED876F-7FB1-4AE1-AFDF-4978975A1FCB}" srcOrd="3" destOrd="0" parTransId="{B8CFBB42-A4B9-44D7-ADE8-CE492583B0D0}" sibTransId="{A9F3578D-66D1-4273-8953-96F4A0BD3149}"/>
    <dgm:cxn modelId="{1451C5DE-AA25-49AA-BD4B-F2BD710D386D}" type="presParOf" srcId="{A27572F5-9E3C-4DDB-BB16-9C0C2D22952E}" destId="{D6790B04-3767-4647-815E-D6AAC5A7F092}" srcOrd="0" destOrd="0" presId="urn:microsoft.com/office/officeart/2005/8/layout/chevron1"/>
    <dgm:cxn modelId="{6ECF08AE-0D9F-43E6-BDB5-CBF6445E6704}" type="presParOf" srcId="{A27572F5-9E3C-4DDB-BB16-9C0C2D22952E}" destId="{551B5CED-3A91-4C41-88F1-319895DFE548}" srcOrd="1" destOrd="0" presId="urn:microsoft.com/office/officeart/2005/8/layout/chevron1"/>
    <dgm:cxn modelId="{AE0F7B61-B39E-4387-A739-BB86675F0907}" type="presParOf" srcId="{A27572F5-9E3C-4DDB-BB16-9C0C2D22952E}" destId="{63EE52D8-EDA2-4E0D-8D38-C28BB38B7EAB}" srcOrd="2" destOrd="0" presId="urn:microsoft.com/office/officeart/2005/8/layout/chevron1"/>
    <dgm:cxn modelId="{A82BE12C-4639-41C2-BA72-A6983FDD1095}" type="presParOf" srcId="{A27572F5-9E3C-4DDB-BB16-9C0C2D22952E}" destId="{0625EF1C-CC39-4320-A871-53EC8726FA41}" srcOrd="3" destOrd="0" presId="urn:microsoft.com/office/officeart/2005/8/layout/chevron1"/>
    <dgm:cxn modelId="{FB465C2B-5BE1-449A-8437-3469C5FA1C67}" type="presParOf" srcId="{A27572F5-9E3C-4DDB-BB16-9C0C2D22952E}" destId="{2EE303BF-031F-4116-9089-E6E80EAEA09B}" srcOrd="4" destOrd="0" presId="urn:microsoft.com/office/officeart/2005/8/layout/chevron1"/>
    <dgm:cxn modelId="{B310CC52-3CB2-4643-B270-EF343ACC307B}" type="presParOf" srcId="{A27572F5-9E3C-4DDB-BB16-9C0C2D22952E}" destId="{D33B7990-948C-4AEC-9AC7-93FC13F765A6}" srcOrd="5" destOrd="0" presId="urn:microsoft.com/office/officeart/2005/8/layout/chevron1"/>
    <dgm:cxn modelId="{F2E7F868-A493-47BC-AE44-BD24DF2E6D55}" type="presParOf" srcId="{A27572F5-9E3C-4DDB-BB16-9C0C2D22952E}" destId="{AAC3327E-7922-4BEA-9070-07F898E67A61}" srcOrd="6" destOrd="0" presId="urn:microsoft.com/office/officeart/2005/8/layout/chevron1"/>
    <dgm:cxn modelId="{D2B4149E-E45D-4E2A-8E52-FDCB6D60C527}" type="presParOf" srcId="{A27572F5-9E3C-4DDB-BB16-9C0C2D22952E}" destId="{26FBF11E-C3CB-4B06-98C9-12441352A7BC}" srcOrd="7" destOrd="0" presId="urn:microsoft.com/office/officeart/2005/8/layout/chevron1"/>
    <dgm:cxn modelId="{5C8CBBCB-340F-412C-BB9B-3CEB8B1584B8}" type="presParOf" srcId="{A27572F5-9E3C-4DDB-BB16-9C0C2D22952E}" destId="{C4C40DC0-AE60-4603-965C-F2DECA0AD4B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7EE53-7D9A-4E7B-94DC-C4FA6521F9AE}">
      <dsp:nvSpPr>
        <dsp:cNvPr id="0" name=""/>
        <dsp:cNvSpPr/>
      </dsp:nvSpPr>
      <dsp:spPr>
        <a:xfrm>
          <a:off x="1675514" y="2971800"/>
          <a:ext cx="740810" cy="1411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0405" y="0"/>
              </a:lnTo>
              <a:lnTo>
                <a:pt x="370405" y="1411605"/>
              </a:lnTo>
              <a:lnTo>
                <a:pt x="740810" y="141160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006064" y="3637747"/>
        <a:ext cx="79709" cy="79709"/>
      </dsp:txXfrm>
    </dsp:sp>
    <dsp:sp modelId="{E0192BBF-5365-418E-B90E-9B8BBBAE5877}">
      <dsp:nvSpPr>
        <dsp:cNvPr id="0" name=""/>
        <dsp:cNvSpPr/>
      </dsp:nvSpPr>
      <dsp:spPr>
        <a:xfrm>
          <a:off x="1675514" y="2926080"/>
          <a:ext cx="7408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0810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027398" y="2953279"/>
        <a:ext cx="37040" cy="37040"/>
      </dsp:txXfrm>
    </dsp:sp>
    <dsp:sp modelId="{9CF8FD6A-05D1-496C-85AC-31141170C3C2}">
      <dsp:nvSpPr>
        <dsp:cNvPr id="0" name=""/>
        <dsp:cNvSpPr/>
      </dsp:nvSpPr>
      <dsp:spPr>
        <a:xfrm>
          <a:off x="1675514" y="1560194"/>
          <a:ext cx="740810" cy="1411605"/>
        </a:xfrm>
        <a:custGeom>
          <a:avLst/>
          <a:gdLst/>
          <a:ahLst/>
          <a:cxnLst/>
          <a:rect l="0" t="0" r="0" b="0"/>
          <a:pathLst>
            <a:path>
              <a:moveTo>
                <a:pt x="0" y="1411605"/>
              </a:moveTo>
              <a:lnTo>
                <a:pt x="370405" y="1411605"/>
              </a:lnTo>
              <a:lnTo>
                <a:pt x="370405" y="0"/>
              </a:lnTo>
              <a:lnTo>
                <a:pt x="740810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006064" y="2226142"/>
        <a:ext cx="79709" cy="79709"/>
      </dsp:txXfrm>
    </dsp:sp>
    <dsp:sp modelId="{C52755B4-D87A-43E5-AF25-BF905BB1EA65}">
      <dsp:nvSpPr>
        <dsp:cNvPr id="0" name=""/>
        <dsp:cNvSpPr/>
      </dsp:nvSpPr>
      <dsp:spPr>
        <a:xfrm rot="16200000">
          <a:off x="-430451" y="2407158"/>
          <a:ext cx="3082648" cy="1129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Moléculas</a:t>
          </a:r>
        </a:p>
      </dsp:txBody>
      <dsp:txXfrm>
        <a:off x="-430451" y="2407158"/>
        <a:ext cx="3082648" cy="1129284"/>
      </dsp:txXfrm>
    </dsp:sp>
    <dsp:sp modelId="{EAA73F59-EB02-4E43-AAD5-375912CAC8C8}">
      <dsp:nvSpPr>
        <dsp:cNvPr id="0" name=""/>
        <dsp:cNvSpPr/>
      </dsp:nvSpPr>
      <dsp:spPr>
        <a:xfrm>
          <a:off x="2416324" y="995552"/>
          <a:ext cx="3704051" cy="1129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Anticorpos monoclonais</a:t>
          </a:r>
        </a:p>
      </dsp:txBody>
      <dsp:txXfrm>
        <a:off x="2416324" y="995552"/>
        <a:ext cx="3704051" cy="1129284"/>
      </dsp:txXfrm>
    </dsp:sp>
    <dsp:sp modelId="{E89DC2E8-D511-4EB9-ABDD-EED46BACD434}">
      <dsp:nvSpPr>
        <dsp:cNvPr id="0" name=""/>
        <dsp:cNvSpPr/>
      </dsp:nvSpPr>
      <dsp:spPr>
        <a:xfrm>
          <a:off x="2416324" y="2407158"/>
          <a:ext cx="3704051" cy="1129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Anticorpos </a:t>
          </a:r>
          <a:r>
            <a:rPr lang="pt-BR" sz="3800" kern="1200" dirty="0" err="1"/>
            <a:t>policlonais</a:t>
          </a:r>
          <a:endParaRPr lang="pt-BR" sz="3800" kern="1200" dirty="0"/>
        </a:p>
      </dsp:txBody>
      <dsp:txXfrm>
        <a:off x="2416324" y="2407158"/>
        <a:ext cx="3704051" cy="1129284"/>
      </dsp:txXfrm>
    </dsp:sp>
    <dsp:sp modelId="{A1A810B4-CDEA-46C1-BD76-ABE0E5C1F402}">
      <dsp:nvSpPr>
        <dsp:cNvPr id="0" name=""/>
        <dsp:cNvSpPr/>
      </dsp:nvSpPr>
      <dsp:spPr>
        <a:xfrm>
          <a:off x="2416324" y="3818763"/>
          <a:ext cx="3704051" cy="11292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 dirty="0"/>
            <a:t>Proteínas recombinantes</a:t>
          </a:r>
        </a:p>
      </dsp:txBody>
      <dsp:txXfrm>
        <a:off x="2416324" y="3818763"/>
        <a:ext cx="3704051" cy="1129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ADE23-19F3-4F8F-8784-470E8BD21513}">
      <dsp:nvSpPr>
        <dsp:cNvPr id="0" name=""/>
        <dsp:cNvSpPr/>
      </dsp:nvSpPr>
      <dsp:spPr>
        <a:xfrm>
          <a:off x="0" y="178703"/>
          <a:ext cx="5635311" cy="352206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36BD8-08F8-4A47-B1FE-C8807B93E4DB}">
      <dsp:nvSpPr>
        <dsp:cNvPr id="0" name=""/>
        <dsp:cNvSpPr/>
      </dsp:nvSpPr>
      <dsp:spPr>
        <a:xfrm>
          <a:off x="1310209" y="2098231"/>
          <a:ext cx="197235" cy="1972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ABE79-2FCA-4738-9F60-F7971AB5C6C8}">
      <dsp:nvSpPr>
        <dsp:cNvPr id="0" name=""/>
        <dsp:cNvSpPr/>
      </dsp:nvSpPr>
      <dsp:spPr>
        <a:xfrm>
          <a:off x="1109518" y="2413045"/>
          <a:ext cx="2430094" cy="1352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11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2020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US $447,92</a:t>
          </a:r>
        </a:p>
      </dsp:txBody>
      <dsp:txXfrm>
        <a:off x="1109518" y="2413045"/>
        <a:ext cx="2430094" cy="1352102"/>
      </dsp:txXfrm>
    </dsp:sp>
    <dsp:sp modelId="{CC7A20E3-4751-463F-9CF2-67FC1E6B6964}">
      <dsp:nvSpPr>
        <dsp:cNvPr id="0" name=""/>
        <dsp:cNvSpPr/>
      </dsp:nvSpPr>
      <dsp:spPr>
        <a:xfrm>
          <a:off x="3127597" y="1200103"/>
          <a:ext cx="338118" cy="338118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68806-6C86-4976-A085-A7D8C6BF46DD}">
      <dsp:nvSpPr>
        <dsp:cNvPr id="0" name=""/>
        <dsp:cNvSpPr/>
      </dsp:nvSpPr>
      <dsp:spPr>
        <a:xfrm>
          <a:off x="2998639" y="1584183"/>
          <a:ext cx="2636666" cy="119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162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2027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US $833,34 </a:t>
          </a:r>
        </a:p>
      </dsp:txBody>
      <dsp:txXfrm>
        <a:off x="2998639" y="1584183"/>
        <a:ext cx="2636666" cy="11964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8C39F-A22A-4E68-991B-4B29F940B85A}">
      <dsp:nvSpPr>
        <dsp:cNvPr id="0" name=""/>
        <dsp:cNvSpPr/>
      </dsp:nvSpPr>
      <dsp:spPr>
        <a:xfrm>
          <a:off x="4723" y="1153465"/>
          <a:ext cx="4130474" cy="413047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7314" tIns="40640" rIns="22731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Ecossistema de inovação</a:t>
          </a:r>
        </a:p>
      </dsp:txBody>
      <dsp:txXfrm>
        <a:off x="609617" y="1758359"/>
        <a:ext cx="2920686" cy="2920686"/>
      </dsp:txXfrm>
    </dsp:sp>
    <dsp:sp modelId="{BF0B980A-7F29-40FE-A615-0436D391E864}">
      <dsp:nvSpPr>
        <dsp:cNvPr id="0" name=""/>
        <dsp:cNvSpPr/>
      </dsp:nvSpPr>
      <dsp:spPr>
        <a:xfrm>
          <a:off x="3309103" y="1153465"/>
          <a:ext cx="4130474" cy="4130474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7314" tIns="40640" rIns="22731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Complexidade técnica</a:t>
          </a:r>
        </a:p>
      </dsp:txBody>
      <dsp:txXfrm>
        <a:off x="3913997" y="1758359"/>
        <a:ext cx="2920686" cy="2920686"/>
      </dsp:txXfrm>
    </dsp:sp>
    <dsp:sp modelId="{8125B1BB-64A2-49FD-B83D-EF209B03C3E8}">
      <dsp:nvSpPr>
        <dsp:cNvPr id="0" name=""/>
        <dsp:cNvSpPr/>
      </dsp:nvSpPr>
      <dsp:spPr>
        <a:xfrm>
          <a:off x="6613483" y="1153465"/>
          <a:ext cx="4130474" cy="413047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7314" tIns="40640" rIns="22731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Coprodução de valor</a:t>
          </a:r>
        </a:p>
      </dsp:txBody>
      <dsp:txXfrm>
        <a:off x="7218377" y="1758359"/>
        <a:ext cx="2920686" cy="2920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90B04-3767-4647-815E-D6AAC5A7F092}">
      <dsp:nvSpPr>
        <dsp:cNvPr id="0" name=""/>
        <dsp:cNvSpPr/>
      </dsp:nvSpPr>
      <dsp:spPr>
        <a:xfrm>
          <a:off x="4411" y="1136657"/>
          <a:ext cx="3926404" cy="157056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tx1"/>
              </a:solidFill>
            </a:rPr>
            <a:t>Pesquisa básica</a:t>
          </a:r>
        </a:p>
      </dsp:txBody>
      <dsp:txXfrm>
        <a:off x="789692" y="1136657"/>
        <a:ext cx="2355843" cy="1570561"/>
      </dsp:txXfrm>
    </dsp:sp>
    <dsp:sp modelId="{63EE52D8-EDA2-4E0D-8D38-C28BB38B7EAB}">
      <dsp:nvSpPr>
        <dsp:cNvPr id="0" name=""/>
        <dsp:cNvSpPr/>
      </dsp:nvSpPr>
      <dsp:spPr>
        <a:xfrm>
          <a:off x="3538176" y="1136657"/>
          <a:ext cx="3926404" cy="1570561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tx1"/>
              </a:solidFill>
            </a:rPr>
            <a:t>Estudos pré-clínicos</a:t>
          </a:r>
        </a:p>
      </dsp:txBody>
      <dsp:txXfrm>
        <a:off x="4323457" y="1136657"/>
        <a:ext cx="2355843" cy="1570561"/>
      </dsp:txXfrm>
    </dsp:sp>
    <dsp:sp modelId="{2EE303BF-031F-4116-9089-E6E80EAEA09B}">
      <dsp:nvSpPr>
        <dsp:cNvPr id="0" name=""/>
        <dsp:cNvSpPr/>
      </dsp:nvSpPr>
      <dsp:spPr>
        <a:xfrm>
          <a:off x="7071940" y="1136657"/>
          <a:ext cx="3926404" cy="1570561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tx1"/>
              </a:solidFill>
            </a:rPr>
            <a:t>Estudos clínicos</a:t>
          </a:r>
        </a:p>
      </dsp:txBody>
      <dsp:txXfrm>
        <a:off x="7857221" y="1136657"/>
        <a:ext cx="2355843" cy="1570561"/>
      </dsp:txXfrm>
    </dsp:sp>
    <dsp:sp modelId="{AAC3327E-7922-4BEA-9070-07F898E67A61}">
      <dsp:nvSpPr>
        <dsp:cNvPr id="0" name=""/>
        <dsp:cNvSpPr/>
      </dsp:nvSpPr>
      <dsp:spPr>
        <a:xfrm>
          <a:off x="10605704" y="1136657"/>
          <a:ext cx="3926404" cy="1570561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tx1"/>
              </a:solidFill>
            </a:rPr>
            <a:t>Regulação</a:t>
          </a:r>
        </a:p>
      </dsp:txBody>
      <dsp:txXfrm>
        <a:off x="11390985" y="1136657"/>
        <a:ext cx="2355843" cy="1570561"/>
      </dsp:txXfrm>
    </dsp:sp>
    <dsp:sp modelId="{C4C40DC0-AE60-4603-965C-F2DECA0AD4B0}">
      <dsp:nvSpPr>
        <dsp:cNvPr id="0" name=""/>
        <dsp:cNvSpPr/>
      </dsp:nvSpPr>
      <dsp:spPr>
        <a:xfrm>
          <a:off x="14139469" y="1136657"/>
          <a:ext cx="3926404" cy="1570561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 err="1">
              <a:solidFill>
                <a:schemeClr val="tx1"/>
              </a:solidFill>
            </a:rPr>
            <a:t>Comercia-lização</a:t>
          </a:r>
          <a:endParaRPr lang="pt-BR" sz="3600" b="1" kern="1200" dirty="0">
            <a:solidFill>
              <a:schemeClr val="tx1"/>
            </a:solidFill>
          </a:endParaRPr>
        </a:p>
      </dsp:txBody>
      <dsp:txXfrm>
        <a:off x="14924750" y="1136657"/>
        <a:ext cx="2355843" cy="1570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3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42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5" Type="http://schemas.openxmlformats.org/officeDocument/2006/relationships/image" Target="../media/image34.pn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26.jpe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5992" y="3914141"/>
            <a:ext cx="15554268" cy="2441800"/>
          </a:xfrm>
        </p:spPr>
        <p:txBody>
          <a:bodyPr/>
          <a:lstStyle/>
          <a:p>
            <a:pPr algn="ctr"/>
            <a:r>
              <a:rPr lang="pt-BR" sz="6000" dirty="0"/>
              <a:t>Patologia na pesquisa e desenvolvimento de alvos moleculares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Marcelo Pascoal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UFMG / FIOCRUZ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 busca da inovação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Produtos biotecnológicos no Brasil</a:t>
            </a:r>
          </a:p>
          <a:p>
            <a:pPr algn="ctr"/>
            <a:r>
              <a:rPr lang="pt-BR" sz="4000" dirty="0"/>
              <a:t>Dependência de produtos importados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15392225"/>
              </p:ext>
            </p:extLst>
          </p:nvPr>
        </p:nvGraphicFramePr>
        <p:xfrm>
          <a:off x="3760697" y="3135090"/>
          <a:ext cx="10748682" cy="6437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403BA7B0-7807-9389-D350-1545CD4B82F8}"/>
              </a:ext>
            </a:extLst>
          </p:cNvPr>
          <p:cNvSpPr/>
          <p:nvPr/>
        </p:nvSpPr>
        <p:spPr>
          <a:xfrm>
            <a:off x="4203493" y="9349174"/>
            <a:ext cx="9999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>
                <a:latin typeface="+mj-lt"/>
              </a:rPr>
              <a:t>Tatsch</a:t>
            </a:r>
            <a:r>
              <a:rPr lang="pt-BR" sz="2400" dirty="0">
                <a:latin typeface="+mj-lt"/>
              </a:rPr>
              <a:t>, Botelho &amp; Koeller</a:t>
            </a:r>
            <a:r>
              <a:rPr lang="it-IT" sz="2400" dirty="0">
                <a:latin typeface="+mj-lt"/>
              </a:rPr>
              <a:t>. </a:t>
            </a:r>
            <a:r>
              <a:rPr lang="pt-BR" sz="2400" dirty="0">
                <a:latin typeface="+mj-lt"/>
              </a:rPr>
              <a:t>Instituto de Pesquisa Econômica Aplicada – IPEA 2024</a:t>
            </a:r>
          </a:p>
        </p:txBody>
      </p:sp>
    </p:spTree>
    <p:extLst>
      <p:ext uri="{BB962C8B-B14F-4D97-AF65-F5344CB8AC3E}">
        <p14:creationId xmlns:p14="http://schemas.microsoft.com/office/powerpoint/2010/main" val="3248624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 busca da inovação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Produtos biotecnológicos no Brasil</a:t>
            </a:r>
          </a:p>
          <a:p>
            <a:pPr algn="ctr"/>
            <a:r>
              <a:rPr lang="pt-BR" sz="4000" dirty="0"/>
              <a:t>Impacto nos sistemas de saúde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2247" y="7102157"/>
            <a:ext cx="4256645" cy="1880195"/>
          </a:xfrm>
          <a:prstGeom prst="rect">
            <a:avLst/>
          </a:prstGeom>
        </p:spPr>
        <p:txBody>
          <a:bodyPr/>
          <a:lstStyle>
            <a:lvl1pPr indent="0" defTabSz="1371600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4400" b="1">
                <a:solidFill>
                  <a:srgbClr val="565755"/>
                </a:solidFill>
              </a:defRPr>
            </a:lvl1pPr>
            <a:lvl2pPr marL="6858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2pPr>
            <a:lvl3pPr marL="13716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20574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>
                <a:solidFill>
                  <a:schemeClr val="bg1"/>
                </a:solidFill>
              </a:defRPr>
            </a:lvl4pPr>
            <a:lvl5pPr marL="27432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>
                <a:solidFill>
                  <a:schemeClr val="bg1"/>
                </a:solidFill>
              </a:defRPr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pPr algn="ctr"/>
            <a:r>
              <a:rPr lang="en-US" sz="4000" b="0" dirty="0" err="1"/>
              <a:t>Doenças</a:t>
            </a:r>
            <a:r>
              <a:rPr lang="en-US" sz="4000" b="0" dirty="0"/>
              <a:t> </a:t>
            </a:r>
            <a:r>
              <a:rPr lang="en-US" sz="4000" b="0" dirty="0" err="1"/>
              <a:t>crônicas</a:t>
            </a:r>
            <a:r>
              <a:rPr lang="en-US" sz="4000" b="0" dirty="0"/>
              <a:t> </a:t>
            </a:r>
            <a:r>
              <a:rPr lang="en-US" sz="4000" b="0" dirty="0" err="1"/>
              <a:t>não</a:t>
            </a:r>
            <a:r>
              <a:rPr lang="en-US" sz="4000" b="0" dirty="0"/>
              <a:t> </a:t>
            </a:r>
            <a:r>
              <a:rPr lang="en-US" sz="4000" b="0" dirty="0" err="1"/>
              <a:t>transmissíveis</a:t>
            </a:r>
            <a:endParaRPr lang="en-US" sz="4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2430311" y="5347713"/>
            <a:ext cx="3759948" cy="18801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1371600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4400" b="1">
                <a:solidFill>
                  <a:srgbClr val="565755"/>
                </a:solidFill>
              </a:defRPr>
            </a:lvl1pPr>
            <a:lvl2pPr marL="6858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2pPr>
            <a:lvl3pPr marL="13716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3pPr>
            <a:lvl4pPr marL="20574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>
                <a:solidFill>
                  <a:schemeClr val="bg1"/>
                </a:solidFill>
              </a:defRPr>
            </a:lvl4pPr>
            <a:lvl5pPr marL="2743200" indent="0" algn="ctr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>
                <a:solidFill>
                  <a:schemeClr val="bg1"/>
                </a:solidFill>
              </a:defRPr>
            </a:lvl5pPr>
            <a:lvl6pPr marL="37719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6pPr>
            <a:lvl7pPr marL="4457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7pPr>
            <a:lvl8pPr marL="5143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8pPr>
            <a:lvl9pPr marL="5829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/>
            </a:lvl9pPr>
          </a:lstStyle>
          <a:p>
            <a:pPr algn="ctr"/>
            <a:r>
              <a:rPr lang="en-US" sz="4000" b="0" dirty="0" err="1"/>
              <a:t>Doenças</a:t>
            </a:r>
            <a:r>
              <a:rPr lang="en-US" sz="4000" b="0" dirty="0"/>
              <a:t> </a:t>
            </a:r>
            <a:r>
              <a:rPr lang="en-US" sz="4000" b="0" dirty="0" err="1"/>
              <a:t>infecciosas</a:t>
            </a:r>
            <a:r>
              <a:rPr lang="en-US" sz="4000" b="0" dirty="0"/>
              <a:t>  </a:t>
            </a:r>
            <a:r>
              <a:rPr lang="en-US" sz="4000" b="0" dirty="0" err="1"/>
              <a:t>negligenciadas</a:t>
            </a:r>
            <a:endParaRPr lang="en-US" sz="4000" b="0" dirty="0"/>
          </a:p>
        </p:txBody>
      </p:sp>
      <p:pic>
        <p:nvPicPr>
          <p:cNvPr id="9" name="Picture 4" descr="ico-balanca - Studio Finance">
            <a:extLst>
              <a:ext uri="{FF2B5EF4-FFF2-40B4-BE49-F238E27FC236}">
                <a16:creationId xmlns:a16="http://schemas.microsoft.com/office/drawing/2014/main" id="{412D8C8B-A797-4CBA-A69B-BE579CE5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807" y="3948603"/>
            <a:ext cx="5872129" cy="52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89DFAAC-9798-456F-5B9B-9EDE6E1DC25D}"/>
              </a:ext>
            </a:extLst>
          </p:cNvPr>
          <p:cNvSpPr/>
          <p:nvPr/>
        </p:nvSpPr>
        <p:spPr>
          <a:xfrm>
            <a:off x="4609891" y="9349174"/>
            <a:ext cx="10564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+mj-lt"/>
              </a:rPr>
              <a:t>Salerno, Matsumoto &amp; Ferraz. </a:t>
            </a:r>
            <a:r>
              <a:rPr lang="pt-BR" sz="2400" dirty="0">
                <a:latin typeface="+mj-lt"/>
              </a:rPr>
              <a:t>Instituto de Pesquisa Econômica Aplicada – IPEA 2018</a:t>
            </a:r>
          </a:p>
        </p:txBody>
      </p:sp>
    </p:spTree>
    <p:extLst>
      <p:ext uri="{BB962C8B-B14F-4D97-AF65-F5344CB8AC3E}">
        <p14:creationId xmlns:p14="http://schemas.microsoft.com/office/powerpoint/2010/main" val="272323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 busca da inovação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Interações institucionais</a:t>
            </a:r>
            <a:endParaRPr lang="pt-BR" sz="4000" b="1" dirty="0"/>
          </a:p>
          <a:p>
            <a:r>
              <a:rPr lang="pt-BR" sz="4000" dirty="0"/>
              <a:t>Quíntupla hélice</a:t>
            </a:r>
          </a:p>
          <a:p>
            <a:endParaRPr lang="pt-BR" sz="4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18226C0-7A55-1381-4357-B9A4AF241341}"/>
              </a:ext>
            </a:extLst>
          </p:cNvPr>
          <p:cNvSpPr txBox="1"/>
          <p:nvPr/>
        </p:nvSpPr>
        <p:spPr>
          <a:xfrm>
            <a:off x="3352557" y="9361116"/>
            <a:ext cx="1156791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>
                <a:latin typeface="+mj-lt"/>
              </a:defRPr>
            </a:lvl1pPr>
          </a:lstStyle>
          <a:p>
            <a:r>
              <a:rPr lang="pt-BR" dirty="0"/>
              <a:t>Adaptado de </a:t>
            </a:r>
            <a:r>
              <a:rPr lang="pt-BR" dirty="0" err="1"/>
              <a:t>Carayannis</a:t>
            </a:r>
            <a:r>
              <a:rPr lang="pt-BR" dirty="0"/>
              <a:t>, E. et. al.. </a:t>
            </a:r>
            <a:r>
              <a:rPr lang="pt-BR" dirty="0" err="1"/>
              <a:t>Journal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innovation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entrepreneurship</a:t>
            </a:r>
            <a:r>
              <a:rPr lang="pt-BR" dirty="0"/>
              <a:t>. 2012; 1: 1-12.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290A364-8D77-013E-D5C1-8A32678DF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443" y="2814801"/>
            <a:ext cx="8965115" cy="65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1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Processo de desenvolvimento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Descoberta de alvos moleculares</a:t>
            </a:r>
            <a:endParaRPr lang="pt-BR" sz="4000" dirty="0"/>
          </a:p>
          <a:p>
            <a:r>
              <a:rPr lang="pt-BR" sz="4000" dirty="0"/>
              <a:t>Etapas</a:t>
            </a:r>
          </a:p>
          <a:p>
            <a:endParaRPr lang="pt-BR" sz="4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EB0450-F1A9-5014-17D5-8CB8D2F2FE2C}"/>
              </a:ext>
            </a:extLst>
          </p:cNvPr>
          <p:cNvSpPr txBox="1"/>
          <p:nvPr/>
        </p:nvSpPr>
        <p:spPr>
          <a:xfrm>
            <a:off x="4806598" y="9361116"/>
            <a:ext cx="865204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>
                <a:latin typeface="+mj-lt"/>
              </a:defRPr>
            </a:lvl1pPr>
          </a:lstStyle>
          <a:p>
            <a:r>
              <a:rPr lang="pt-BR" dirty="0"/>
              <a:t>Adaptado de van </a:t>
            </a:r>
            <a:r>
              <a:rPr lang="pt-BR" dirty="0" err="1"/>
              <a:t>Tongeren</a:t>
            </a:r>
            <a:r>
              <a:rPr lang="pt-BR" dirty="0"/>
              <a:t> S. et. al.. </a:t>
            </a:r>
            <a:r>
              <a:rPr lang="pt-BR" dirty="0" err="1"/>
              <a:t>Int</a:t>
            </a:r>
            <a:r>
              <a:rPr lang="pt-BR" dirty="0"/>
              <a:t> J </a:t>
            </a:r>
            <a:r>
              <a:rPr lang="pt-BR" dirty="0" err="1"/>
              <a:t>Toxicol</a:t>
            </a:r>
            <a:r>
              <a:rPr lang="pt-BR" dirty="0"/>
              <a:t>. 2011; 30(5): 568-82.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8BD0FC2-1509-B639-B926-25C0659D9018}"/>
              </a:ext>
            </a:extLst>
          </p:cNvPr>
          <p:cNvGrpSpPr/>
          <p:nvPr/>
        </p:nvGrpSpPr>
        <p:grpSpPr>
          <a:xfrm>
            <a:off x="101598" y="3132050"/>
            <a:ext cx="18070286" cy="5553250"/>
            <a:chOff x="101598" y="3132050"/>
            <a:chExt cx="18070286" cy="5553250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2F54AC3F-459F-BC69-F643-B7649B4F7BB9}"/>
                </a:ext>
              </a:extLst>
            </p:cNvPr>
            <p:cNvGrpSpPr/>
            <p:nvPr/>
          </p:nvGrpSpPr>
          <p:grpSpPr>
            <a:xfrm>
              <a:off x="101598" y="3132050"/>
              <a:ext cx="18070286" cy="5553250"/>
              <a:chOff x="101598" y="3132050"/>
              <a:chExt cx="18070286" cy="5553250"/>
            </a:xfrm>
          </p:grpSpPr>
          <p:graphicFrame>
            <p:nvGraphicFramePr>
              <p:cNvPr id="7" name="Diagrama 6">
                <a:extLst>
                  <a:ext uri="{FF2B5EF4-FFF2-40B4-BE49-F238E27FC236}">
                    <a16:creationId xmlns:a16="http://schemas.microsoft.com/office/drawing/2014/main" id="{15DD9724-D235-1562-A9C7-47D51AE703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96678224"/>
                  </p:ext>
                </p:extLst>
              </p:nvPr>
            </p:nvGraphicFramePr>
            <p:xfrm>
              <a:off x="101598" y="3132050"/>
              <a:ext cx="18070286" cy="38438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sp>
            <p:nvSpPr>
              <p:cNvPr id="8" name="Texto Explicativo: Linha 7">
                <a:extLst>
                  <a:ext uri="{FF2B5EF4-FFF2-40B4-BE49-F238E27FC236}">
                    <a16:creationId xmlns:a16="http://schemas.microsoft.com/office/drawing/2014/main" id="{37F203D8-7BB3-2FCC-8D57-44457A4CFD1F}"/>
                  </a:ext>
                </a:extLst>
              </p:cNvPr>
              <p:cNvSpPr/>
              <p:nvPr/>
            </p:nvSpPr>
            <p:spPr>
              <a:xfrm>
                <a:off x="4049485" y="6284685"/>
                <a:ext cx="2554514" cy="1045029"/>
              </a:xfrm>
              <a:prstGeom prst="borderCallout1">
                <a:avLst>
                  <a:gd name="adj1" fmla="val 18750"/>
                  <a:gd name="adj2" fmla="val -8333"/>
                  <a:gd name="adj3" fmla="val -48025"/>
                  <a:gd name="adj4" fmla="val -8174"/>
                </a:avLst>
              </a:prstGeom>
              <a:solidFill>
                <a:srgbClr val="4472C4">
                  <a:hueOff val="-1838336"/>
                  <a:satOff val="-2557"/>
                  <a:lumOff val="-981"/>
                  <a:alphaOff val="0"/>
                </a:srgbClr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44018" tIns="48006" rIns="48006" bIns="48006" numCol="1" spcCol="1270" anchor="ctr" anchorCtr="0">
                <a:noAutofit/>
              </a:bodyPr>
              <a:lstStyle/>
              <a:p>
                <a:pPr algn="ctr"/>
                <a:r>
                  <a:rPr lang="pt-BR" sz="3200" b="1" dirty="0">
                    <a:solidFill>
                      <a:schemeClr val="tx1"/>
                    </a:solidFill>
                  </a:rPr>
                  <a:t>Estudos toxicológicos </a:t>
                </a:r>
              </a:p>
            </p:txBody>
          </p:sp>
          <p:sp>
            <p:nvSpPr>
              <p:cNvPr id="9" name="Texto Explicativo: Linha 8">
                <a:extLst>
                  <a:ext uri="{FF2B5EF4-FFF2-40B4-BE49-F238E27FC236}">
                    <a16:creationId xmlns:a16="http://schemas.microsoft.com/office/drawing/2014/main" id="{67FD5227-3852-759D-17EB-F668554AA10E}"/>
                  </a:ext>
                </a:extLst>
              </p:cNvPr>
              <p:cNvSpPr/>
              <p:nvPr/>
            </p:nvSpPr>
            <p:spPr>
              <a:xfrm>
                <a:off x="7627258" y="6248399"/>
                <a:ext cx="2554514" cy="1045029"/>
              </a:xfrm>
              <a:prstGeom prst="borderCallout1">
                <a:avLst>
                  <a:gd name="adj1" fmla="val 18750"/>
                  <a:gd name="adj2" fmla="val -8333"/>
                  <a:gd name="adj3" fmla="val -48025"/>
                  <a:gd name="adj4" fmla="val -8174"/>
                </a:avLst>
              </a:prstGeom>
              <a:solidFill>
                <a:srgbClr val="4472C4">
                  <a:hueOff val="-3676672"/>
                  <a:satOff val="-5114"/>
                  <a:lumOff val="-1961"/>
                  <a:alphaOff val="0"/>
                </a:srgbClr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144018" tIns="48006" rIns="48006" bIns="48006" numCol="1" spcCol="1270" anchor="ctr" anchorCtr="0">
                <a:noAutofit/>
              </a:bodyPr>
              <a:lstStyle/>
              <a:p>
                <a:pPr algn="ctr"/>
                <a:r>
                  <a:rPr lang="pt-BR" sz="3200" b="1" dirty="0"/>
                  <a:t>Fases I, II e III </a:t>
                </a:r>
              </a:p>
            </p:txBody>
          </p:sp>
          <p:sp>
            <p:nvSpPr>
              <p:cNvPr id="10" name="Chave Direita 9">
                <a:extLst>
                  <a:ext uri="{FF2B5EF4-FFF2-40B4-BE49-F238E27FC236}">
                    <a16:creationId xmlns:a16="http://schemas.microsoft.com/office/drawing/2014/main" id="{817F6FD4-B258-95BB-D43F-425E7AF0E312}"/>
                  </a:ext>
                </a:extLst>
              </p:cNvPr>
              <p:cNvSpPr/>
              <p:nvPr/>
            </p:nvSpPr>
            <p:spPr>
              <a:xfrm rot="5400000">
                <a:off x="5293023" y="2268817"/>
                <a:ext cx="530431" cy="10650907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53D4BAAF-C33A-10C5-998B-8A403FFCE176}"/>
                  </a:ext>
                </a:extLst>
              </p:cNvPr>
              <p:cNvSpPr txBox="1"/>
              <p:nvPr/>
            </p:nvSpPr>
            <p:spPr>
              <a:xfrm>
                <a:off x="2685141" y="7977414"/>
                <a:ext cx="5782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000" dirty="0"/>
                  <a:t>Participação do Patologista</a:t>
                </a:r>
              </a:p>
            </p:txBody>
          </p:sp>
        </p:grpSp>
        <p:sp>
          <p:nvSpPr>
            <p:cNvPr id="13" name="Texto Explicativo: Linha 12">
              <a:extLst>
                <a:ext uri="{FF2B5EF4-FFF2-40B4-BE49-F238E27FC236}">
                  <a16:creationId xmlns:a16="http://schemas.microsoft.com/office/drawing/2014/main" id="{FF95DFEC-AB71-187D-483D-A63F25234902}"/>
                </a:ext>
              </a:extLst>
            </p:cNvPr>
            <p:cNvSpPr/>
            <p:nvPr/>
          </p:nvSpPr>
          <p:spPr>
            <a:xfrm>
              <a:off x="616855" y="6262917"/>
              <a:ext cx="2554514" cy="1045029"/>
            </a:xfrm>
            <a:prstGeom prst="borderCallout1">
              <a:avLst>
                <a:gd name="adj1" fmla="val 18750"/>
                <a:gd name="adj2" fmla="val -8333"/>
                <a:gd name="adj3" fmla="val -48025"/>
                <a:gd name="adj4" fmla="val -8174"/>
              </a:avLst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algn="ctr"/>
              <a:r>
                <a:rPr lang="pt-BR" sz="3200" b="1" dirty="0"/>
                <a:t>Estudos exploratórios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02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Processo de desenvolvimento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Patologista 2.0</a:t>
            </a:r>
            <a:endParaRPr lang="pt-BR" sz="4000" dirty="0"/>
          </a:p>
          <a:p>
            <a:pPr algn="ctr"/>
            <a:r>
              <a:rPr lang="pt-BR" sz="4000" dirty="0"/>
              <a:t>Integração multidisciplinar</a:t>
            </a:r>
          </a:p>
          <a:p>
            <a:endParaRPr lang="pt-BR" sz="4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946E20F-17C4-E481-242F-3EC9C68193C6}"/>
              </a:ext>
            </a:extLst>
          </p:cNvPr>
          <p:cNvSpPr/>
          <p:nvPr/>
        </p:nvSpPr>
        <p:spPr>
          <a:xfrm>
            <a:off x="4659982" y="9343577"/>
            <a:ext cx="910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Adaptado de </a:t>
            </a:r>
            <a:r>
              <a:rPr lang="pt-BR" sz="2400" dirty="0" err="1">
                <a:latin typeface="+mj-lt"/>
              </a:rPr>
              <a:t>Pisapia</a:t>
            </a:r>
            <a:r>
              <a:rPr lang="pt-BR" sz="2400" dirty="0">
                <a:latin typeface="+mj-lt"/>
              </a:rPr>
              <a:t> P. et. al.. </a:t>
            </a:r>
            <a:r>
              <a:rPr lang="pt-BR" sz="2400" dirty="0" err="1">
                <a:latin typeface="+mj-lt"/>
              </a:rPr>
              <a:t>Crit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err="1">
                <a:latin typeface="+mj-lt"/>
              </a:rPr>
              <a:t>Rev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err="1">
                <a:latin typeface="+mj-lt"/>
              </a:rPr>
              <a:t>Oncol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err="1">
                <a:latin typeface="+mj-lt"/>
              </a:rPr>
              <a:t>Hematol</a:t>
            </a:r>
            <a:r>
              <a:rPr lang="pt-BR" sz="2400" dirty="0">
                <a:latin typeface="+mj-lt"/>
              </a:rPr>
              <a:t>. 2022; 178:103776.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A44A523-62AD-218C-7503-63956C93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75" y="3667587"/>
            <a:ext cx="15765622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9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Relato de caso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Diagnóstico </a:t>
            </a:r>
            <a:r>
              <a:rPr lang="pt-BR" sz="4400" b="1" dirty="0" err="1"/>
              <a:t>imuno-histoquímico</a:t>
            </a:r>
            <a:r>
              <a:rPr lang="pt-BR" sz="4400" b="1" dirty="0"/>
              <a:t> da leishmaniose tegumentar</a:t>
            </a:r>
            <a:endParaRPr lang="pt-BR" sz="4000" dirty="0"/>
          </a:p>
          <a:p>
            <a:pPr algn="ctr"/>
            <a:r>
              <a:rPr lang="pt-BR" sz="4000" dirty="0"/>
              <a:t>Anticorpos monoclonais anti-Leishmania</a:t>
            </a:r>
          </a:p>
          <a:p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5702149" y="9376108"/>
            <a:ext cx="6871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Freire ML et. al.. PLoS </a:t>
            </a:r>
            <a:r>
              <a:rPr lang="pt-BR" sz="2400" dirty="0" err="1">
                <a:latin typeface="+mj-lt"/>
              </a:rPr>
              <a:t>One</a:t>
            </a:r>
            <a:r>
              <a:rPr lang="pt-BR" sz="2400" dirty="0">
                <a:latin typeface="+mj-lt"/>
              </a:rPr>
              <a:t>. 2021; 27; 16(5):e0251956.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70FEC1-849D-E701-2F6C-B4B8CD4E9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776" y="3724787"/>
            <a:ext cx="1227840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Relato de caso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Diagnóstico </a:t>
            </a:r>
            <a:r>
              <a:rPr lang="pt-BR" sz="4400" b="1" dirty="0" err="1"/>
              <a:t>imuno-histoquímico</a:t>
            </a:r>
            <a:r>
              <a:rPr lang="pt-BR" sz="4400" b="1" dirty="0"/>
              <a:t> da leishmaniose tegumentar</a:t>
            </a:r>
            <a:endParaRPr lang="pt-BR" sz="4000" dirty="0"/>
          </a:p>
          <a:p>
            <a:pPr algn="ctr"/>
            <a:r>
              <a:rPr lang="pt-BR" sz="4000" dirty="0"/>
              <a:t>Anticorpo monoclonal </a:t>
            </a:r>
            <a:r>
              <a:rPr lang="pt-BR" sz="4000" dirty="0" err="1"/>
              <a:t>anti-peroxidase</a:t>
            </a:r>
            <a:endParaRPr lang="pt-BR" sz="4000" dirty="0"/>
          </a:p>
          <a:p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5702149" y="9376108"/>
            <a:ext cx="696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Freire ML. et. al.. Front Microbiol. 2022; 28;12:790906.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93C41C9-8C37-D194-6BB8-8B7387299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60" y="3806337"/>
            <a:ext cx="11802879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9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Relato de caso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Diagnóstico </a:t>
            </a:r>
            <a:r>
              <a:rPr lang="pt-BR" sz="4400" b="1" dirty="0" err="1"/>
              <a:t>imuno-histoquímico</a:t>
            </a:r>
            <a:r>
              <a:rPr lang="pt-BR" sz="4400" b="1" dirty="0"/>
              <a:t> da leishmaniose tegumentar</a:t>
            </a:r>
            <a:endParaRPr lang="pt-BR" sz="4000" dirty="0"/>
          </a:p>
          <a:p>
            <a:pPr algn="ctr"/>
            <a:r>
              <a:rPr lang="pt-BR" sz="4000" dirty="0"/>
              <a:t>Anticorpo monoclonal </a:t>
            </a:r>
            <a:r>
              <a:rPr lang="pt-BR" sz="4000" dirty="0" err="1"/>
              <a:t>anti-peroxidase</a:t>
            </a:r>
            <a:endParaRPr lang="pt-BR" sz="4000" dirty="0"/>
          </a:p>
          <a:p>
            <a:pPr algn="ctr"/>
            <a:r>
              <a:rPr lang="pt-BR" sz="4000" dirty="0"/>
              <a:t>DAB					Fosfatase alcalina</a:t>
            </a:r>
          </a:p>
          <a:p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5702149" y="9376108"/>
            <a:ext cx="696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Freire ML. et. al.. Front Microbiol. 2022; 28;12:790906.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96C769B-7C07-6514-8623-8DFF72EF4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399" y="4440015"/>
            <a:ext cx="15291202" cy="46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7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Relato de caso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Diagnóstico </a:t>
            </a:r>
            <a:r>
              <a:rPr lang="pt-BR" sz="4400" b="1" dirty="0" err="1"/>
              <a:t>imuno-histoquímico</a:t>
            </a:r>
            <a:r>
              <a:rPr lang="pt-BR" sz="4400" b="1" dirty="0"/>
              <a:t> da leishmaniose tegumentar</a:t>
            </a:r>
            <a:endParaRPr lang="pt-BR" sz="4000" dirty="0"/>
          </a:p>
          <a:p>
            <a:pPr algn="ctr"/>
            <a:r>
              <a:rPr lang="pt-BR" sz="4000" dirty="0"/>
              <a:t>Anticorpo monoclonal </a:t>
            </a:r>
            <a:r>
              <a:rPr lang="pt-BR" sz="4000" dirty="0" err="1"/>
              <a:t>anti-peroxidase</a:t>
            </a:r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5702149" y="9376108"/>
            <a:ext cx="696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Freire ML. et. al.. Front Microbiol. 2022; 28;12:790906.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3BA8E2C-A53F-E250-BBEA-B260B8C30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21" y="4166355"/>
            <a:ext cx="16582557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75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Relato de caso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Diagnóstico </a:t>
            </a:r>
            <a:r>
              <a:rPr lang="pt-BR" sz="4400" b="1" dirty="0" err="1"/>
              <a:t>imuno-histoquímico</a:t>
            </a:r>
            <a:r>
              <a:rPr lang="pt-BR" sz="4400" b="1" dirty="0"/>
              <a:t> da leishmaniose tegumentar</a:t>
            </a:r>
            <a:endParaRPr lang="pt-BR" sz="4000" dirty="0"/>
          </a:p>
          <a:p>
            <a:pPr algn="ctr"/>
            <a:r>
              <a:rPr lang="pt-BR" sz="4000" dirty="0"/>
              <a:t>Anticorpo monoclonal </a:t>
            </a:r>
            <a:r>
              <a:rPr lang="pt-BR" sz="4000" dirty="0" err="1"/>
              <a:t>anti-peroxidase</a:t>
            </a:r>
            <a:endParaRPr lang="pt-BR" sz="4000" dirty="0"/>
          </a:p>
          <a:p>
            <a:endParaRPr lang="pt-BR" sz="4000" dirty="0"/>
          </a:p>
          <a:p>
            <a:endParaRPr lang="pt-BR" sz="4000" dirty="0"/>
          </a:p>
          <a:p>
            <a:endParaRPr lang="pt-BR" sz="4000" dirty="0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99AB35B-1094-8541-E947-992E9319FFE8}"/>
              </a:ext>
            </a:extLst>
          </p:cNvPr>
          <p:cNvGrpSpPr/>
          <p:nvPr/>
        </p:nvGrpSpPr>
        <p:grpSpPr>
          <a:xfrm>
            <a:off x="829220" y="3747763"/>
            <a:ext cx="16804838" cy="5492705"/>
            <a:chOff x="829220" y="3747763"/>
            <a:chExt cx="16804838" cy="5492705"/>
          </a:xfrm>
        </p:grpSpPr>
        <p:sp>
          <p:nvSpPr>
            <p:cNvPr id="7" name="Estrela de 7 Pontos 6"/>
            <p:cNvSpPr/>
            <p:nvPr/>
          </p:nvSpPr>
          <p:spPr>
            <a:xfrm>
              <a:off x="7692382" y="3897455"/>
              <a:ext cx="3009934" cy="2088232"/>
            </a:xfrm>
            <a:prstGeom prst="star7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8" name=" 3"/>
            <p:cNvSpPr/>
            <p:nvPr/>
          </p:nvSpPr>
          <p:spPr>
            <a:xfrm rot="21311881">
              <a:off x="1117252" y="4271916"/>
              <a:ext cx="5688632" cy="4364372"/>
            </a:xfrm>
            <a:prstGeom prst="swooshArrow">
              <a:avLst>
                <a:gd name="adj1" fmla="val 22716"/>
                <a:gd name="adj2" fmla="val 25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1693316" y="7800308"/>
              <a:ext cx="174520" cy="17650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2197372" y="6917274"/>
              <a:ext cx="303514" cy="30697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710709" y="7048504"/>
              <a:ext cx="3015055" cy="219196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2989460" y="6144124"/>
              <a:ext cx="402156" cy="40673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066372" y="4617535"/>
              <a:ext cx="2195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4000" b="1" dirty="0">
                  <a:solidFill>
                    <a:srgbClr val="FFFF00"/>
                  </a:solidFill>
                </a:rPr>
                <a:t>Parcerias</a:t>
              </a:r>
              <a:endParaRPr lang="pt-BR" sz="4000" dirty="0">
                <a:solidFill>
                  <a:srgbClr val="FFFF00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29220" y="7584284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</a:rPr>
                <a:t>2016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405284" y="6710896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</a:rPr>
                <a:t>2018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125364" y="578408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</a:rPr>
                <a:t>2020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3205484" y="6849783"/>
              <a:ext cx="3519297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dirty="0">
                  <a:solidFill>
                    <a:schemeClr val="accent6">
                      <a:lumMod val="75000"/>
                    </a:schemeClr>
                  </a:solidFill>
                </a:rPr>
                <a:t>Validação interna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390562" y="7608209"/>
              <a:ext cx="3649910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dirty="0">
                  <a:solidFill>
                    <a:schemeClr val="accent6">
                      <a:lumMod val="75000"/>
                    </a:schemeClr>
                  </a:solidFill>
                </a:rPr>
                <a:t>Testes pré-clínicos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1765324" y="8433959"/>
              <a:ext cx="3775393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dirty="0">
                  <a:solidFill>
                    <a:schemeClr val="accent6">
                      <a:lumMod val="75000"/>
                    </a:schemeClr>
                  </a:solidFill>
                </a:rPr>
                <a:t>Desenvolvimento	</a:t>
              </a:r>
            </a:p>
          </p:txBody>
        </p:sp>
        <p:sp>
          <p:nvSpPr>
            <p:cNvPr id="22" name="Elipse 21"/>
            <p:cNvSpPr/>
            <p:nvPr/>
          </p:nvSpPr>
          <p:spPr>
            <a:xfrm>
              <a:off x="4069580" y="5280028"/>
              <a:ext cx="576064" cy="57606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349500" y="4919988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</a:rPr>
                <a:t>2022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4375538" y="6153628"/>
              <a:ext cx="3598101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dirty="0">
                  <a:solidFill>
                    <a:schemeClr val="accent6">
                      <a:lumMod val="75000"/>
                    </a:schemeClr>
                  </a:solidFill>
                </a:rPr>
                <a:t>Validação externa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5C5CC6D-42B9-4E18-9568-44C25C9AA636}"/>
                </a:ext>
              </a:extLst>
            </p:cNvPr>
            <p:cNvSpPr txBox="1"/>
            <p:nvPr/>
          </p:nvSpPr>
          <p:spPr>
            <a:xfrm>
              <a:off x="7440814" y="7516087"/>
              <a:ext cx="36936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>
                  <a:solidFill>
                    <a:schemeClr val="accent6">
                      <a:lumMod val="75000"/>
                    </a:schemeClr>
                  </a:solidFill>
                  <a:latin typeface="Bookman Old Style" pitchFamily="18" charset="0"/>
                </a:defRPr>
              </a:lvl1pPr>
            </a:lstStyle>
            <a:p>
              <a:pPr algn="ctr"/>
              <a:r>
                <a:rPr lang="pt-BR" sz="4000" dirty="0">
                  <a:latin typeface="+mn-lt"/>
                </a:rPr>
                <a:t>Produção e distribuição</a:t>
              </a:r>
            </a:p>
          </p:txBody>
        </p:sp>
        <p:pic>
          <p:nvPicPr>
            <p:cNvPr id="26" name="Imagem 25" descr="35e5b9_cd9ff09046a74ca98ec64363bc3fcf1e_mv2.gif">
              <a:extLst>
                <a:ext uri="{FF2B5EF4-FFF2-40B4-BE49-F238E27FC236}">
                  <a16:creationId xmlns:a16="http://schemas.microsoft.com/office/drawing/2014/main" id="{BA8FAC68-E707-486C-850D-DA572061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412792">
              <a:off x="8535761" y="6308695"/>
              <a:ext cx="1308425" cy="853659"/>
            </a:xfrm>
            <a:prstGeom prst="rect">
              <a:avLst/>
            </a:prstGeom>
          </p:spPr>
        </p:pic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40B62654-2D5D-4A64-9C7E-577808B7203E}"/>
                </a:ext>
              </a:extLst>
            </p:cNvPr>
            <p:cNvCxnSpPr/>
            <p:nvPr/>
          </p:nvCxnSpPr>
          <p:spPr>
            <a:xfrm>
              <a:off x="1765324" y="7976816"/>
              <a:ext cx="0" cy="576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AAFF98A-108B-4713-B523-5B17B8975002}"/>
                </a:ext>
              </a:extLst>
            </p:cNvPr>
            <p:cNvCxnSpPr/>
            <p:nvPr/>
          </p:nvCxnSpPr>
          <p:spPr>
            <a:xfrm>
              <a:off x="2341388" y="7209823"/>
              <a:ext cx="0" cy="576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EEFCEC42-7F95-418E-947A-285622EBCB30}"/>
                </a:ext>
              </a:extLst>
            </p:cNvPr>
            <p:cNvCxnSpPr/>
            <p:nvPr/>
          </p:nvCxnSpPr>
          <p:spPr>
            <a:xfrm>
              <a:off x="3205484" y="6550860"/>
              <a:ext cx="0" cy="576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54A42125-4168-4FDD-9882-2B828F801A40}"/>
                </a:ext>
              </a:extLst>
            </p:cNvPr>
            <p:cNvCxnSpPr/>
            <p:nvPr/>
          </p:nvCxnSpPr>
          <p:spPr>
            <a:xfrm>
              <a:off x="4357612" y="5865384"/>
              <a:ext cx="0" cy="5760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have Direita 2">
              <a:extLst>
                <a:ext uri="{FF2B5EF4-FFF2-40B4-BE49-F238E27FC236}">
                  <a16:creationId xmlns:a16="http://schemas.microsoft.com/office/drawing/2014/main" id="{4AF05F37-7BFC-A536-1625-EA30C4EAF91A}"/>
                </a:ext>
              </a:extLst>
            </p:cNvPr>
            <p:cNvSpPr/>
            <p:nvPr/>
          </p:nvSpPr>
          <p:spPr>
            <a:xfrm>
              <a:off x="11134445" y="3897455"/>
              <a:ext cx="539859" cy="5343013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AutoShape 2" descr="O complexo industrial para uma economia da Saúde - Outras Palavras">
              <a:extLst>
                <a:ext uri="{FF2B5EF4-FFF2-40B4-BE49-F238E27FC236}">
                  <a16:creationId xmlns:a16="http://schemas.microsoft.com/office/drawing/2014/main" id="{082BD5BF-6280-9FCB-F7BA-DF6BB52ED0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991600" y="49911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AutoShape 4" descr="O complexo industrial para uma economia da Saúde - Outras Palavras">
              <a:extLst>
                <a:ext uri="{FF2B5EF4-FFF2-40B4-BE49-F238E27FC236}">
                  <a16:creationId xmlns:a16="http://schemas.microsoft.com/office/drawing/2014/main" id="{54594AA4-11F6-D201-B32E-5E0C20269A5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44000" y="51435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35DBE0EC-706D-7941-C624-A77599259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45876" y="3756504"/>
              <a:ext cx="5888182" cy="3922568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ED20287-306A-FEBD-C3EE-FEC7273260BB}"/>
                </a:ext>
              </a:extLst>
            </p:cNvPr>
            <p:cNvSpPr txBox="1"/>
            <p:nvPr/>
          </p:nvSpPr>
          <p:spPr>
            <a:xfrm>
              <a:off x="12005559" y="7770089"/>
              <a:ext cx="54838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>
                  <a:solidFill>
                    <a:schemeClr val="accent6">
                      <a:lumMod val="75000"/>
                    </a:schemeClr>
                  </a:solidFill>
                  <a:latin typeface="Bookman Old Style" pitchFamily="18" charset="0"/>
                </a:defRPr>
              </a:lvl1pPr>
            </a:lstStyle>
            <a:p>
              <a:pPr algn="ctr"/>
              <a:r>
                <a:rPr lang="pt-BR" sz="4000" dirty="0">
                  <a:latin typeface="+mn-lt"/>
                </a:rPr>
                <a:t>Complexo Econômico-Industrial da Saúde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865EB11-D7DE-096B-DCC5-6C45D3A5D221}"/>
                </a:ext>
              </a:extLst>
            </p:cNvPr>
            <p:cNvSpPr txBox="1"/>
            <p:nvPr/>
          </p:nvSpPr>
          <p:spPr>
            <a:xfrm>
              <a:off x="7973639" y="3747763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89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4884068"/>
            <a:ext cx="16287750" cy="4926269"/>
          </a:xfrm>
        </p:spPr>
        <p:txBody>
          <a:bodyPr/>
          <a:lstStyle/>
          <a:p>
            <a:r>
              <a:rPr lang="pt-BR" dirty="0"/>
              <a:t>Afirmo não ter conflito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Recomendações institucionais norte americanas</a:t>
            </a:r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6151850" y="9376108"/>
            <a:ext cx="597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Hanna MG. et. al.. Arch </a:t>
            </a:r>
            <a:r>
              <a:rPr lang="pt-BR" sz="2400" dirty="0" err="1">
                <a:latin typeface="+mj-lt"/>
              </a:rPr>
              <a:t>Pathol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err="1">
                <a:latin typeface="+mj-lt"/>
              </a:rPr>
              <a:t>Lab</a:t>
            </a:r>
            <a:r>
              <a:rPr lang="pt-BR" sz="2400" dirty="0">
                <a:latin typeface="+mj-lt"/>
              </a:rPr>
              <a:t> Med. 2023.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886F6A-74BE-1E45-8F45-3E0D4C8CD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837" y="3522280"/>
            <a:ext cx="15936325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4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Recomendações institucionais europeias</a:t>
            </a:r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4487948" y="9376108"/>
            <a:ext cx="9329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>
                <a:latin typeface="+mj-lt"/>
              </a:rPr>
              <a:t>Verbeke</a:t>
            </a:r>
            <a:r>
              <a:rPr lang="pt-BR" sz="2400" dirty="0">
                <a:latin typeface="+mj-lt"/>
              </a:rPr>
              <a:t> H. el. al.. </a:t>
            </a:r>
            <a:r>
              <a:rPr lang="pt-BR" sz="2400" dirty="0" err="1">
                <a:latin typeface="+mj-lt"/>
              </a:rPr>
              <a:t>Appl</a:t>
            </a:r>
            <a:r>
              <a:rPr lang="pt-BR" sz="2400" dirty="0">
                <a:latin typeface="+mj-lt"/>
              </a:rPr>
              <a:t> </a:t>
            </a:r>
            <a:r>
              <a:rPr lang="pt-BR" sz="2400" dirty="0" err="1">
                <a:latin typeface="+mj-lt"/>
              </a:rPr>
              <a:t>Immunohistochem</a:t>
            </a:r>
            <a:r>
              <a:rPr lang="pt-BR" sz="2400" dirty="0">
                <a:latin typeface="+mj-lt"/>
              </a:rPr>
              <a:t> Mol </a:t>
            </a:r>
            <a:r>
              <a:rPr lang="pt-BR" sz="2400" dirty="0" err="1">
                <a:latin typeface="+mj-lt"/>
              </a:rPr>
              <a:t>Morphol</a:t>
            </a:r>
            <a:r>
              <a:rPr lang="pt-BR" sz="2400" dirty="0">
                <a:latin typeface="+mj-lt"/>
              </a:rPr>
              <a:t>. 2024; 32(1):1-16.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3DA3BB-EA50-72FB-23F6-D0AB7F9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963" y="3126055"/>
            <a:ext cx="14834073" cy="6095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6715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Recomendações institucionais brasileiras</a:t>
            </a:r>
            <a:endParaRPr lang="pt-BR" sz="4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6BB6AF5-6C52-9E87-912A-0CDF77C516F1}"/>
              </a:ext>
            </a:extLst>
          </p:cNvPr>
          <p:cNvSpPr/>
          <p:nvPr/>
        </p:nvSpPr>
        <p:spPr>
          <a:xfrm>
            <a:off x="9088976" y="4636389"/>
            <a:ext cx="7349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+mj-lt"/>
              </a:rPr>
              <a:t>Recomendações da Sociedade Brasileira de Patologia Clínica/Medicina Laboratorial</a:t>
            </a:r>
          </a:p>
          <a:p>
            <a:r>
              <a:rPr lang="pt-BR" sz="3200" dirty="0">
                <a:latin typeface="+mj-lt"/>
              </a:rPr>
              <a:t>(SBPC/ML) : inovação no laboratório clínico / organizadores Nairo </a:t>
            </a:r>
            <a:r>
              <a:rPr lang="pt-BR" sz="3200" dirty="0" err="1">
                <a:latin typeface="+mj-lt"/>
              </a:rPr>
              <a:t>Massakazu</a:t>
            </a:r>
            <a:r>
              <a:rPr lang="pt-BR" sz="3200" dirty="0">
                <a:latin typeface="+mj-lt"/>
              </a:rPr>
              <a:t> </a:t>
            </a:r>
            <a:r>
              <a:rPr lang="pt-BR" sz="3200" dirty="0" err="1">
                <a:latin typeface="+mj-lt"/>
              </a:rPr>
              <a:t>Sumita</a:t>
            </a:r>
            <a:r>
              <a:rPr lang="pt-BR" sz="3200" dirty="0">
                <a:latin typeface="+mj-lt"/>
              </a:rPr>
              <a:t> ...</a:t>
            </a:r>
          </a:p>
          <a:p>
            <a:r>
              <a:rPr lang="pt-BR" sz="3200" dirty="0">
                <a:latin typeface="+mj-lt"/>
              </a:rPr>
              <a:t>[et al.]. - 1. ed. - Barueri [SP] : Manole, 2019.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4091E77-F94B-10C8-AF84-77D09FFD7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95" y="3172621"/>
            <a:ext cx="4499238" cy="6322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907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554450" cy="7286933"/>
          </a:xfrm>
        </p:spPr>
        <p:txBody>
          <a:bodyPr/>
          <a:lstStyle/>
          <a:p>
            <a:r>
              <a:rPr lang="pt-BR" sz="4400" b="1" dirty="0"/>
              <a:t>Identidade institucional da SBP</a:t>
            </a:r>
          </a:p>
          <a:p>
            <a:endParaRPr lang="pt-BR" sz="4000" b="1" dirty="0"/>
          </a:p>
          <a:p>
            <a:r>
              <a:rPr lang="pt-BR" sz="4000" b="1" dirty="0"/>
              <a:t>Missão</a:t>
            </a:r>
          </a:p>
          <a:p>
            <a:r>
              <a:rPr lang="pt-BR" sz="3600" dirty="0"/>
              <a:t>Oferecer suporte técnico-científico e profissional, como referência no exercício da patologia</a:t>
            </a:r>
          </a:p>
          <a:p>
            <a:endParaRPr lang="pt-BR" sz="3600" dirty="0"/>
          </a:p>
          <a:p>
            <a:r>
              <a:rPr lang="pt-BR" sz="4000" b="1" dirty="0"/>
              <a:t>Visão</a:t>
            </a:r>
          </a:p>
          <a:p>
            <a:r>
              <a:rPr lang="pt-BR" sz="3600" dirty="0"/>
              <a:t>Ser reconhecida como uma associação de elevado padrão ético e profissional, com representatividade efetiva junto à sociedade civil, ao governo e a comunidade consolidando-se como referência no exercício da Patologia na América Latina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12301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1068050" cy="7286933"/>
          </a:xfrm>
        </p:spPr>
        <p:txBody>
          <a:bodyPr/>
          <a:lstStyle/>
          <a:p>
            <a:r>
              <a:rPr lang="pt-BR" sz="4400" b="1" dirty="0"/>
              <a:t>Recomendações institucionais da SBP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540856E-9001-14F9-B812-C001CBAA0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42" y="2982441"/>
            <a:ext cx="8965116" cy="65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1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312014" cy="1216131"/>
          </a:xfrm>
        </p:spPr>
        <p:txBody>
          <a:bodyPr/>
          <a:lstStyle/>
          <a:p>
            <a:r>
              <a:rPr lang="pt-BR" dirty="0"/>
              <a:t>Perspectivas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1068050" cy="7286933"/>
          </a:xfrm>
        </p:spPr>
        <p:txBody>
          <a:bodyPr/>
          <a:lstStyle/>
          <a:p>
            <a:r>
              <a:rPr lang="pt-BR" sz="4400" b="1" dirty="0"/>
              <a:t>Recomendações institucionais da SBP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540856E-9001-14F9-B812-C001CBAA0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42" y="2982441"/>
            <a:ext cx="8965116" cy="6516677"/>
          </a:xfrm>
          <a:prstGeom prst="rect">
            <a:avLst/>
          </a:prstGeom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3D6E46AA-0F48-AC4D-A5B8-16F2B2666B77}"/>
              </a:ext>
            </a:extLst>
          </p:cNvPr>
          <p:cNvSpPr/>
          <p:nvPr/>
        </p:nvSpPr>
        <p:spPr>
          <a:xfrm>
            <a:off x="10261600" y="5632994"/>
            <a:ext cx="1103086" cy="812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F0DBE8E-47E7-4261-F060-C3A658DAC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9502" y="3325785"/>
            <a:ext cx="3853006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09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Agenda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3999" y="2336038"/>
            <a:ext cx="10087429" cy="6821409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400" b="1" dirty="0"/>
              <a:t>Em busca da inovação</a:t>
            </a:r>
          </a:p>
          <a:p>
            <a:pPr marL="1250950" indent="-457200">
              <a:buFont typeface="Arial" panose="020B0604020202020204" pitchFamily="34" charset="0"/>
              <a:buChar char="•"/>
            </a:pPr>
            <a:r>
              <a:rPr lang="pt-BR" sz="4000" dirty="0"/>
              <a:t>Produtos biotecnológicos no Brasil</a:t>
            </a:r>
          </a:p>
          <a:p>
            <a:pPr marL="1250950" indent="-457200">
              <a:buFont typeface="Arial" panose="020B0604020202020204" pitchFamily="34" charset="0"/>
              <a:buChar char="•"/>
            </a:pPr>
            <a:r>
              <a:rPr lang="pt-BR" sz="4000" dirty="0"/>
              <a:t>Interações institucionais</a:t>
            </a:r>
            <a:endParaRPr lang="pt-BR" sz="36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400" b="1" dirty="0"/>
              <a:t>Processo de desenvolvimento</a:t>
            </a:r>
          </a:p>
          <a:p>
            <a:pPr marL="1250950" indent="-457200">
              <a:buFont typeface="Arial" panose="020B0604020202020204" pitchFamily="34" charset="0"/>
              <a:buChar char="•"/>
            </a:pPr>
            <a:r>
              <a:rPr lang="pt-BR" sz="4000" dirty="0"/>
              <a:t>Descoberta de alvos moleculares</a:t>
            </a:r>
          </a:p>
          <a:p>
            <a:pPr marL="1250950" indent="-457200">
              <a:buFont typeface="Arial" panose="020B0604020202020204" pitchFamily="34" charset="0"/>
              <a:buChar char="•"/>
            </a:pPr>
            <a:r>
              <a:rPr lang="pt-BR" sz="4000" dirty="0"/>
              <a:t>Patologista 2.0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400" b="1" dirty="0"/>
              <a:t>Relato de caso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400" b="1" dirty="0"/>
              <a:t>Perspectivas 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problema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D62629-5B1E-8477-725B-94282218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2" y="2774998"/>
            <a:ext cx="16619136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problema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516A7FB-C8A5-3C0C-88C6-16F42E76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2" y="2774998"/>
            <a:ext cx="16619136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problema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516A7FB-C8A5-3C0C-88C6-16F42E76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2" y="2774998"/>
            <a:ext cx="16619136" cy="4737003"/>
          </a:xfrm>
          <a:prstGeom prst="rect">
            <a:avLst/>
          </a:prstGeom>
        </p:spPr>
      </p:pic>
      <p:pic>
        <p:nvPicPr>
          <p:cNvPr id="3" name="Imagem 2" descr="35e5b9_cd9ff09046a74ca98ec64363bc3fcf1e_mv2.gif">
            <a:extLst>
              <a:ext uri="{FF2B5EF4-FFF2-40B4-BE49-F238E27FC236}">
                <a16:creationId xmlns:a16="http://schemas.microsoft.com/office/drawing/2014/main" id="{1F117F0D-DBAC-0A84-333C-0DB6EC21C7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9055"/>
          <a:stretch/>
        </p:blipFill>
        <p:spPr>
          <a:xfrm rot="11629304">
            <a:off x="-69563" y="4030780"/>
            <a:ext cx="1289234" cy="2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problema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516A7FB-C8A5-3C0C-88C6-16F42E76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2" y="2774998"/>
            <a:ext cx="16619136" cy="4737003"/>
          </a:xfrm>
          <a:prstGeom prst="rect">
            <a:avLst/>
          </a:prstGeom>
        </p:spPr>
      </p:pic>
      <p:pic>
        <p:nvPicPr>
          <p:cNvPr id="7" name="Imagem 6" descr="35e5b9_cd9ff09046a74ca98ec64363bc3fcf1e_mv2.gif">
            <a:extLst>
              <a:ext uri="{FF2B5EF4-FFF2-40B4-BE49-F238E27FC236}">
                <a16:creationId xmlns:a16="http://schemas.microsoft.com/office/drawing/2014/main" id="{655D5ECD-850D-ED01-6D4E-C755993652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9055"/>
          <a:stretch/>
        </p:blipFill>
        <p:spPr>
          <a:xfrm rot="11629304">
            <a:off x="-69563" y="3604060"/>
            <a:ext cx="1289234" cy="2718175"/>
          </a:xfrm>
          <a:prstGeom prst="rect">
            <a:avLst/>
          </a:prstGeom>
        </p:spPr>
      </p:pic>
      <p:pic>
        <p:nvPicPr>
          <p:cNvPr id="8" name="Imagem 7" descr="35e5b9_cd9ff09046a74ca98ec64363bc3fcf1e_mv2.gif">
            <a:extLst>
              <a:ext uri="{FF2B5EF4-FFF2-40B4-BE49-F238E27FC236}">
                <a16:creationId xmlns:a16="http://schemas.microsoft.com/office/drawing/2014/main" id="{13F010A8-8DB0-2208-65C4-425B1502D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69055"/>
          <a:stretch/>
        </p:blipFill>
        <p:spPr>
          <a:xfrm rot="11629304">
            <a:off x="12869197" y="3756460"/>
            <a:ext cx="1289234" cy="2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2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 motivação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C3A72E0-364D-9E5D-D752-2B5F9DD48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18" y="2534122"/>
            <a:ext cx="14814564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 busca da inovação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400" b="1" dirty="0"/>
              <a:t>Produtos biotecnológicos no Brasil</a:t>
            </a:r>
            <a:endParaRPr lang="pt-BR" sz="1000" dirty="0"/>
          </a:p>
          <a:p>
            <a:pPr algn="ctr"/>
            <a:r>
              <a:rPr lang="pt-BR" sz="4000" dirty="0"/>
              <a:t>Tipos e mercado dos produtos biotecnológicos para diagnóstico e tratamento</a:t>
            </a: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808459867"/>
              </p:ext>
            </p:extLst>
          </p:nvPr>
        </p:nvGraphicFramePr>
        <p:xfrm>
          <a:off x="-340659" y="3408938"/>
          <a:ext cx="666660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Agrupar 2">
            <a:extLst>
              <a:ext uri="{FF2B5EF4-FFF2-40B4-BE49-F238E27FC236}">
                <a16:creationId xmlns:a16="http://schemas.microsoft.com/office/drawing/2014/main" id="{AF94B425-30FD-B4F1-CBC3-8415B4C11D9C}"/>
              </a:ext>
            </a:extLst>
          </p:cNvPr>
          <p:cNvGrpSpPr/>
          <p:nvPr/>
        </p:nvGrpSpPr>
        <p:grpSpPr>
          <a:xfrm>
            <a:off x="6534276" y="4188865"/>
            <a:ext cx="5635311" cy="3879476"/>
            <a:chOff x="6534276" y="4188865"/>
            <a:chExt cx="5635311" cy="3879476"/>
          </a:xfrm>
        </p:grpSpPr>
        <p:graphicFrame>
          <p:nvGraphicFramePr>
            <p:cNvPr id="17" name="Diagrama 16"/>
            <p:cNvGraphicFramePr/>
            <p:nvPr>
              <p:extLst>
                <p:ext uri="{D42A27DB-BD31-4B8C-83A1-F6EECF244321}">
                  <p14:modId xmlns:p14="http://schemas.microsoft.com/office/powerpoint/2010/main" val="3254909972"/>
                </p:ext>
              </p:extLst>
            </p:nvPr>
          </p:nvGraphicFramePr>
          <p:xfrm>
            <a:off x="6534276" y="4188865"/>
            <a:ext cx="5635311" cy="38794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8" name="Retângulo 17"/>
            <p:cNvSpPr/>
            <p:nvPr/>
          </p:nvSpPr>
          <p:spPr>
            <a:xfrm>
              <a:off x="7457575" y="4480534"/>
              <a:ext cx="20505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4000" b="1" dirty="0">
                  <a:solidFill>
                    <a:srgbClr val="FF0000"/>
                  </a:solidFill>
                  <a:latin typeface="Calibri"/>
                  <a:cs typeface="Calibri"/>
                </a:rPr>
                <a:t>↑ </a:t>
              </a:r>
              <a:r>
                <a:rPr lang="pt-BR" sz="4000" b="1" dirty="0">
                  <a:solidFill>
                    <a:srgbClr val="FF0000"/>
                  </a:solidFill>
                </a:rPr>
                <a:t>7,02%</a:t>
              </a: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7770323" y="7993749"/>
            <a:ext cx="3949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+mj-lt"/>
              </a:rPr>
              <a:t>https://www.fiormarkets.com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4AABD63-90B8-0052-6E85-7FC886B17DF6}"/>
              </a:ext>
            </a:extLst>
          </p:cNvPr>
          <p:cNvGrpSpPr/>
          <p:nvPr/>
        </p:nvGrpSpPr>
        <p:grpSpPr>
          <a:xfrm>
            <a:off x="12620274" y="4146287"/>
            <a:ext cx="5040560" cy="4222423"/>
            <a:chOff x="12620274" y="4146287"/>
            <a:chExt cx="5040560" cy="4222423"/>
          </a:xfrm>
        </p:grpSpPr>
        <p:pic>
          <p:nvPicPr>
            <p:cNvPr id="20" name="Imagem 19" descr="768px-Contorno_do_mapa_do_Brasil.svg.png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443119">
              <a:off x="13127712" y="4146287"/>
              <a:ext cx="3666926" cy="3666926"/>
            </a:xfrm>
            <a:prstGeom prst="rect">
              <a:avLst/>
            </a:prstGeom>
          </p:spPr>
        </p:pic>
        <p:sp>
          <p:nvSpPr>
            <p:cNvPr id="21" name="CaixaDeTexto 20"/>
            <p:cNvSpPr txBox="1"/>
            <p:nvPr/>
          </p:nvSpPr>
          <p:spPr>
            <a:xfrm>
              <a:off x="12620274" y="7722379"/>
              <a:ext cx="504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FF0000"/>
                  </a:solidFill>
                </a:rPr>
                <a:t>R$ 12 bilhões/ano</a:t>
              </a:r>
            </a:p>
          </p:txBody>
        </p:sp>
        <p:pic>
          <p:nvPicPr>
            <p:cNvPr id="22" name="Imagem 21" descr="remc3a9dio01-1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58217" y="5182663"/>
              <a:ext cx="1299194" cy="909240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15410345" y="5398687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rgbClr val="FF0000"/>
                  </a:solidFill>
                </a:rPr>
                <a:t>20%</a:t>
              </a:r>
            </a:p>
          </p:txBody>
        </p:sp>
      </p:grpSp>
      <p:sp>
        <p:nvSpPr>
          <p:cNvPr id="24" name="Retângulo 23"/>
          <p:cNvSpPr/>
          <p:nvPr/>
        </p:nvSpPr>
        <p:spPr>
          <a:xfrm>
            <a:off x="4609891" y="9349174"/>
            <a:ext cx="10564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+mj-lt"/>
              </a:rPr>
              <a:t>Salerno, Matsumoto &amp; Ferraz. </a:t>
            </a:r>
            <a:r>
              <a:rPr lang="pt-BR" sz="2400" dirty="0">
                <a:latin typeface="+mj-lt"/>
              </a:rPr>
              <a:t>Instituto de Pesquisa Econômica Aplicada – IPEA 2018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4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Props1.xml><?xml version="1.0" encoding="utf-8"?>
<ds:datastoreItem xmlns:ds="http://schemas.openxmlformats.org/officeDocument/2006/customXml" ds:itemID="{FB5BE6F9-127A-45F8-80BF-18FE70F3856F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2AC14DEF-66BD-4CF2-82C5-E17D75841F18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9650D58B-B834-4EEA-8ED3-D682F02B385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15CE7FA8-C343-4F5B-96A9-A87CA4CB4A36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6967F986-6956-495F-97E9-054461696F8C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F523EF56-C3B6-4CED-AAFA-6592DBE678A7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30462B49-C3CD-4533-8E2F-D6554DFDE590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47659ABA-3BD9-4000-B3EA-DF1A888E3EDC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4315BADA-3961-4904-8A87-023F25700FCA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1E85BF98-51C0-42D4-BBAC-64E8C676302D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2B6B212E-F41D-44BB-8461-1876CADF2AC0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204520BE-01A4-499F-81AB-0D75BE15B6CE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CF1AEF8E-EA04-4876-B942-C3CC078B010F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1B5F708F-BA02-45BA-886A-4604AAF608B3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883D67E0-5C87-40B6-A176-2E01F7CBD691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FA0D3BE0-1894-4970-980D-5DD2951652BB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87355CEE-0869-48E5-90A8-D23866279A70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ECDC5A89-C6C5-4954-853E-8758557E9A77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92F651F1-56DB-4BE7-8ABD-A754D514A97F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2ED7BF15-96A8-48C5-AA41-986A14B96AA0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E162A0D1-E1ED-441F-856C-1AD7D4EA4A09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03F528E9-1658-422C-955B-9623E2ED2C51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43E440BA-37E8-4010-89D0-870A91BC68A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</TotalTime>
  <Words>603</Words>
  <Application>Microsoft Office PowerPoint</Application>
  <PresentationFormat>Personalizar</PresentationFormat>
  <Paragraphs>130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Bold</vt:lpstr>
      <vt:lpstr>Wingdings</vt:lpstr>
      <vt:lpstr>Congresso de Patologia</vt:lpstr>
      <vt:lpstr>Patologia na pesquisa e desenvolvimento de alvos moleculares</vt:lpstr>
      <vt:lpstr>Declaração de Conflito de Interesse</vt:lpstr>
      <vt:lpstr>Agenda</vt:lpstr>
      <vt:lpstr>O problema</vt:lpstr>
      <vt:lpstr>O problema</vt:lpstr>
      <vt:lpstr>O problema</vt:lpstr>
      <vt:lpstr>O problema</vt:lpstr>
      <vt:lpstr>A motivação</vt:lpstr>
      <vt:lpstr>Em busca da inovação</vt:lpstr>
      <vt:lpstr>Em busca da inovação</vt:lpstr>
      <vt:lpstr>Em busca da inovação</vt:lpstr>
      <vt:lpstr>Em busca da inovação</vt:lpstr>
      <vt:lpstr>Processo de desenvolvimento</vt:lpstr>
      <vt:lpstr>Processo de desenvolvimento</vt:lpstr>
      <vt:lpstr>Relato de caso</vt:lpstr>
      <vt:lpstr>Relato de caso</vt:lpstr>
      <vt:lpstr>Relato de caso</vt:lpstr>
      <vt:lpstr>Relato de caso</vt:lpstr>
      <vt:lpstr>Relato de caso</vt:lpstr>
      <vt:lpstr>Perspectivas</vt:lpstr>
      <vt:lpstr>Perspectivas</vt:lpstr>
      <vt:lpstr>Perspectivas</vt:lpstr>
      <vt:lpstr>Perspectivas</vt:lpstr>
      <vt:lpstr>Perspectivas</vt:lpstr>
      <vt:lpstr>Perspectivas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Marcelo Antonio Pascoal Xavier</cp:lastModifiedBy>
  <cp:revision>56</cp:revision>
  <dcterms:created xsi:type="dcterms:W3CDTF">2024-02-22T18:43:09Z</dcterms:created>
  <dcterms:modified xsi:type="dcterms:W3CDTF">2024-05-31T10:35:54Z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